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74" r:id="rId4"/>
    <p:sldId id="276" r:id="rId5"/>
    <p:sldId id="277" r:id="rId6"/>
    <p:sldId id="257" r:id="rId7"/>
    <p:sldId id="258" r:id="rId8"/>
    <p:sldId id="260" r:id="rId9"/>
    <p:sldId id="261" r:id="rId10"/>
    <p:sldId id="269" r:id="rId11"/>
    <p:sldId id="262" r:id="rId12"/>
    <p:sldId id="263" r:id="rId13"/>
    <p:sldId id="264" r:id="rId14"/>
    <p:sldId id="265" r:id="rId15"/>
    <p:sldId id="273" r:id="rId16"/>
    <p:sldId id="270" r:id="rId17"/>
    <p:sldId id="278" r:id="rId18"/>
    <p:sldId id="271" r:id="rId19"/>
    <p:sldId id="272" r:id="rId20"/>
    <p:sldId id="267"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293" autoAdjust="0"/>
  </p:normalViewPr>
  <p:slideViewPr>
    <p:cSldViewPr snapToGrid="0">
      <p:cViewPr varScale="1">
        <p:scale>
          <a:sx n="52" d="100"/>
          <a:sy n="52" d="100"/>
        </p:scale>
        <p:origin x="751"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17T17:54:13.72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17T17:54:19.07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1 154,'279'-1,"113"5,-297 2,-1 4,-1 4,17 8,1979-40,-888 19,-1045-3,773 14,-656 33,29 2,-234-40,0-3,0-4,36-4,334 22,-245-4,131-11,-224-8,1-5,94-21,59-7,-200 33,-1 2,1 3,44 6,204 0,153 0,-322-11,1-5,49-14,-140 9,1 1,1 3,0 1,45-3,39 4,13 5,57-3,-67-16,1 6,123 0,273 19,63-2,-494-9,0-4,7-6,120-17,-179 32,0 1,0 3,1 2,0 1,115 6,-71-6,0 3,82 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E0EEB-C75C-4EC1-B9B6-E06202880A78}" type="datetimeFigureOut">
              <a:rPr lang="en-US" smtClean="0"/>
              <a:t>05/02/2018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47844-3CD9-4CEF-B0BE-0713C2480656}" type="slidenum">
              <a:rPr lang="en-US" smtClean="0"/>
              <a:t>‹#›</a:t>
            </a:fld>
            <a:endParaRPr lang="en-US"/>
          </a:p>
        </p:txBody>
      </p:sp>
    </p:spTree>
    <p:extLst>
      <p:ext uri="{BB962C8B-B14F-4D97-AF65-F5344CB8AC3E}">
        <p14:creationId xmlns:p14="http://schemas.microsoft.com/office/powerpoint/2010/main" val="24798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FREE internet market place for biomass</a:t>
            </a:r>
          </a:p>
          <a:p>
            <a:r>
              <a:rPr lang="en-US" dirty="0"/>
              <a:t>-- helping to connect buyers and sellers of woody and agricultural biomass </a:t>
            </a:r>
          </a:p>
          <a:p>
            <a:r>
              <a:rPr lang="en-US" dirty="0"/>
              <a:t>--</a:t>
            </a:r>
          </a:p>
        </p:txBody>
      </p:sp>
      <p:sp>
        <p:nvSpPr>
          <p:cNvPr id="4" name="Slide Number Placeholder 3"/>
          <p:cNvSpPr>
            <a:spLocks noGrp="1"/>
          </p:cNvSpPr>
          <p:nvPr>
            <p:ph type="sldNum" sz="quarter" idx="10"/>
          </p:nvPr>
        </p:nvSpPr>
        <p:spPr/>
        <p:txBody>
          <a:bodyPr/>
          <a:lstStyle/>
          <a:p>
            <a:fld id="{D7147844-3CD9-4CEF-B0BE-0713C2480656}" type="slidenum">
              <a:rPr lang="en-US" smtClean="0"/>
              <a:t>2</a:t>
            </a:fld>
            <a:endParaRPr lang="en-US"/>
          </a:p>
        </p:txBody>
      </p:sp>
    </p:spTree>
    <p:extLst>
      <p:ext uri="{BB962C8B-B14F-4D97-AF65-F5344CB8AC3E}">
        <p14:creationId xmlns:p14="http://schemas.microsoft.com/office/powerpoint/2010/main" val="20545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on an ad you can see more details about the listing –</a:t>
            </a:r>
          </a:p>
          <a:p>
            <a:pPr marL="171450" indent="-171450">
              <a:buFont typeface="Arial" panose="020B0604020202020204" pitchFamily="34" charset="0"/>
              <a:buChar char="•"/>
            </a:pPr>
            <a:r>
              <a:rPr lang="en-US" dirty="0"/>
              <a:t>Product type</a:t>
            </a:r>
          </a:p>
          <a:p>
            <a:pPr marL="171450" indent="-171450">
              <a:buFont typeface="Arial" panose="020B0604020202020204" pitchFamily="34" charset="0"/>
              <a:buChar char="•"/>
            </a:pPr>
            <a:r>
              <a:rPr lang="en-US" dirty="0"/>
              <a:t>Quantity offered</a:t>
            </a:r>
          </a:p>
          <a:p>
            <a:pPr marL="171450" indent="-171450">
              <a:buFont typeface="Arial" panose="020B0604020202020204" pitchFamily="34" charset="0"/>
              <a:buChar char="•"/>
            </a:pPr>
            <a:r>
              <a:rPr lang="en-US" dirty="0"/>
              <a:t>Moisture content</a:t>
            </a:r>
          </a:p>
          <a:p>
            <a:pPr marL="171450" indent="-171450">
              <a:buFont typeface="Arial" panose="020B0604020202020204" pitchFamily="34" charset="0"/>
              <a:buChar char="•"/>
            </a:pPr>
            <a:r>
              <a:rPr lang="en-US" dirty="0"/>
              <a:t>Availability</a:t>
            </a:r>
          </a:p>
          <a:p>
            <a:pPr marL="171450" indent="-171450">
              <a:buFont typeface="Arial" panose="020B0604020202020204" pitchFamily="34" charset="0"/>
              <a:buChar char="•"/>
            </a:pPr>
            <a:r>
              <a:rPr lang="en-US" dirty="0"/>
              <a:t>Frequency</a:t>
            </a:r>
          </a:p>
          <a:p>
            <a:pPr marL="171450" indent="-171450">
              <a:buFont typeface="Arial" panose="020B0604020202020204" pitchFamily="34" charset="0"/>
              <a:buChar char="•"/>
            </a:pPr>
            <a:r>
              <a:rPr lang="en-US" dirty="0"/>
              <a:t>Location (City, State, Country)</a:t>
            </a:r>
          </a:p>
          <a:p>
            <a:pPr marL="171450" indent="-171450">
              <a:buFont typeface="Arial" panose="020B0604020202020204" pitchFamily="34" charset="0"/>
              <a:buChar char="•"/>
            </a:pPr>
            <a:r>
              <a:rPr lang="en-US" dirty="0"/>
              <a:t>And a text description of the biomass and about the seller or purchaser.</a:t>
            </a:r>
          </a:p>
          <a:p>
            <a:pPr marL="171450" indent="-171450">
              <a:buFont typeface="Arial" panose="020B0604020202020204" pitchFamily="34" charset="0"/>
              <a:buChar char="•"/>
            </a:pPr>
            <a:r>
              <a:rPr lang="en-US" dirty="0"/>
              <a:t>Last, an indication of whether the person placing the ad can provide delivery services.</a:t>
            </a:r>
          </a:p>
          <a:p>
            <a:pPr marL="171450" indent="-171450">
              <a:buFont typeface="Arial" panose="020B0604020202020204" pitchFamily="34" charset="0"/>
              <a:buChar char="•"/>
            </a:pPr>
            <a:r>
              <a:rPr lang="en-US" dirty="0"/>
              <a:t>If you click on ‘sign’ in, the account sign in window appears, and the site can remember your password</a:t>
            </a:r>
          </a:p>
        </p:txBody>
      </p:sp>
      <p:sp>
        <p:nvSpPr>
          <p:cNvPr id="4" name="Slide Number Placeholder 3"/>
          <p:cNvSpPr>
            <a:spLocks noGrp="1"/>
          </p:cNvSpPr>
          <p:nvPr>
            <p:ph type="sldNum" sz="quarter" idx="10"/>
          </p:nvPr>
        </p:nvSpPr>
        <p:spPr/>
        <p:txBody>
          <a:bodyPr/>
          <a:lstStyle/>
          <a:p>
            <a:fld id="{D7147844-3CD9-4CEF-B0BE-0713C2480656}" type="slidenum">
              <a:rPr lang="en-US" smtClean="0"/>
              <a:t>11</a:t>
            </a:fld>
            <a:endParaRPr lang="en-US"/>
          </a:p>
        </p:txBody>
      </p:sp>
    </p:spTree>
    <p:extLst>
      <p:ext uri="{BB962C8B-B14F-4D97-AF65-F5344CB8AC3E}">
        <p14:creationId xmlns:p14="http://schemas.microsoft.com/office/powerpoint/2010/main" val="310743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sign in – you can see the seller’s user name (not their real name) and an indication of how often they use the sight.  So this user hasn’t been on the site in the last three months.  </a:t>
            </a:r>
          </a:p>
          <a:p>
            <a:endParaRPr lang="en-US" dirty="0"/>
          </a:p>
          <a:p>
            <a:r>
              <a:rPr lang="en-US" dirty="0"/>
              <a:t>Once you’ve signed in – you can also contact the seller if you want more information or want to pursue a sale.  Click on the ‘send a message button’ </a:t>
            </a:r>
          </a:p>
        </p:txBody>
      </p:sp>
      <p:sp>
        <p:nvSpPr>
          <p:cNvPr id="4" name="Slide Number Placeholder 3"/>
          <p:cNvSpPr>
            <a:spLocks noGrp="1"/>
          </p:cNvSpPr>
          <p:nvPr>
            <p:ph type="sldNum" sz="quarter" idx="10"/>
          </p:nvPr>
        </p:nvSpPr>
        <p:spPr/>
        <p:txBody>
          <a:bodyPr/>
          <a:lstStyle/>
          <a:p>
            <a:fld id="{D7147844-3CD9-4CEF-B0BE-0713C2480656}" type="slidenum">
              <a:rPr lang="en-US" smtClean="0"/>
              <a:t>12</a:t>
            </a:fld>
            <a:endParaRPr lang="en-US"/>
          </a:p>
        </p:txBody>
      </p:sp>
    </p:spTree>
    <p:extLst>
      <p:ext uri="{BB962C8B-B14F-4D97-AF65-F5344CB8AC3E}">
        <p14:creationId xmlns:p14="http://schemas.microsoft.com/office/powerpoint/2010/main" val="1499494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site’s email utility will pop up.  Type your message, and a copy will be sent to the user’s in-box in MBIOEX, and to their email address on file.  By selecting the checkbox below the message window, the sender can have a copy of the message sent to their email address as well. </a:t>
            </a:r>
          </a:p>
        </p:txBody>
      </p:sp>
      <p:sp>
        <p:nvSpPr>
          <p:cNvPr id="4" name="Slide Number Placeholder 3"/>
          <p:cNvSpPr>
            <a:spLocks noGrp="1"/>
          </p:cNvSpPr>
          <p:nvPr>
            <p:ph type="sldNum" sz="quarter" idx="10"/>
          </p:nvPr>
        </p:nvSpPr>
        <p:spPr/>
        <p:txBody>
          <a:bodyPr/>
          <a:lstStyle/>
          <a:p>
            <a:fld id="{D7147844-3CD9-4CEF-B0BE-0713C2480656}" type="slidenum">
              <a:rPr lang="en-US" smtClean="0"/>
              <a:t>13</a:t>
            </a:fld>
            <a:endParaRPr lang="en-US"/>
          </a:p>
        </p:txBody>
      </p:sp>
    </p:spTree>
    <p:extLst>
      <p:ext uri="{BB962C8B-B14F-4D97-AF65-F5344CB8AC3E}">
        <p14:creationId xmlns:p14="http://schemas.microsoft.com/office/powerpoint/2010/main" val="2096169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new listing – will be prompted for ‘for sale’ or ‘wanted’….</a:t>
            </a:r>
          </a:p>
          <a:p>
            <a:endParaRPr lang="en-US" dirty="0"/>
          </a:p>
          <a:p>
            <a:r>
              <a:rPr lang="en-US" dirty="0"/>
              <a:t>Users are prompted for a feedstock type – essentially a category for biomass type</a:t>
            </a:r>
          </a:p>
          <a:p>
            <a:r>
              <a:rPr lang="en-US" dirty="0"/>
              <a:t>Then are asked to select a specific feedstock within that type – in this example, Mill/manufacture residue is the Feedstock Type, and specific biomass types within that category are shown below… sawdust, shavings, coarse residue etc.</a:t>
            </a:r>
          </a:p>
          <a:p>
            <a:endParaRPr lang="en-US" dirty="0"/>
          </a:p>
          <a:p>
            <a:r>
              <a:rPr lang="en-US" dirty="0"/>
              <a:t>We chose this scheme to help shorten the list of biomass types one would have to scroll through, and help describe the kinds of biomass being sold better. </a:t>
            </a:r>
          </a:p>
          <a:p>
            <a:endParaRPr lang="en-US" dirty="0"/>
          </a:p>
          <a:p>
            <a:r>
              <a:rPr lang="en-US" dirty="0"/>
              <a:t>Feedstock type, feedstock, quantity, and price are all required items – the system won’t let you proceed without them.  Price is an item that the team decided would be helpful for HTM’s use in analyzing the impact of the site, but we don’t list it in the public listings.</a:t>
            </a:r>
          </a:p>
          <a:p>
            <a:endParaRPr lang="en-US" dirty="0"/>
          </a:p>
        </p:txBody>
      </p:sp>
      <p:sp>
        <p:nvSpPr>
          <p:cNvPr id="4" name="Slide Number Placeholder 3"/>
          <p:cNvSpPr>
            <a:spLocks noGrp="1"/>
          </p:cNvSpPr>
          <p:nvPr>
            <p:ph type="sldNum" sz="quarter" idx="10"/>
          </p:nvPr>
        </p:nvSpPr>
        <p:spPr/>
        <p:txBody>
          <a:bodyPr/>
          <a:lstStyle/>
          <a:p>
            <a:fld id="{D7147844-3CD9-4CEF-B0BE-0713C2480656}" type="slidenum">
              <a:rPr lang="en-US" smtClean="0"/>
              <a:t>14</a:t>
            </a:fld>
            <a:endParaRPr lang="en-US"/>
          </a:p>
        </p:txBody>
      </p:sp>
    </p:spTree>
    <p:extLst>
      <p:ext uri="{BB962C8B-B14F-4D97-AF65-F5344CB8AC3E}">
        <p14:creationId xmlns:p14="http://schemas.microsoft.com/office/powerpoint/2010/main" val="215800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47844-3CD9-4CEF-B0BE-0713C2480656}" type="slidenum">
              <a:rPr lang="en-US" smtClean="0"/>
              <a:t>15</a:t>
            </a:fld>
            <a:endParaRPr lang="en-US"/>
          </a:p>
        </p:txBody>
      </p:sp>
    </p:spTree>
    <p:extLst>
      <p:ext uri="{BB962C8B-B14F-4D97-AF65-F5344CB8AC3E}">
        <p14:creationId xmlns:p14="http://schemas.microsoft.com/office/powerpoint/2010/main" val="364854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47844-3CD9-4CEF-B0BE-0713C2480656}" type="slidenum">
              <a:rPr lang="en-US" smtClean="0"/>
              <a:t>16</a:t>
            </a:fld>
            <a:endParaRPr lang="en-US"/>
          </a:p>
        </p:txBody>
      </p:sp>
    </p:spTree>
    <p:extLst>
      <p:ext uri="{BB962C8B-B14F-4D97-AF65-F5344CB8AC3E}">
        <p14:creationId xmlns:p14="http://schemas.microsoft.com/office/powerpoint/2010/main" val="246363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FREE internet market place for biomass</a:t>
            </a:r>
          </a:p>
          <a:p>
            <a:r>
              <a:rPr lang="en-US" dirty="0"/>
              <a:t>-- helping to connect buyers and sellers of woody and agricultural biomass </a:t>
            </a:r>
          </a:p>
          <a:p>
            <a:r>
              <a:rPr lang="en-US" dirty="0"/>
              <a:t>--</a:t>
            </a:r>
          </a:p>
        </p:txBody>
      </p:sp>
      <p:sp>
        <p:nvSpPr>
          <p:cNvPr id="4" name="Slide Number Placeholder 3"/>
          <p:cNvSpPr>
            <a:spLocks noGrp="1"/>
          </p:cNvSpPr>
          <p:nvPr>
            <p:ph type="sldNum" sz="quarter" idx="10"/>
          </p:nvPr>
        </p:nvSpPr>
        <p:spPr/>
        <p:txBody>
          <a:bodyPr/>
          <a:lstStyle/>
          <a:p>
            <a:fld id="{D7147844-3CD9-4CEF-B0BE-0713C2480656}" type="slidenum">
              <a:rPr lang="en-US" smtClean="0"/>
              <a:t>19</a:t>
            </a:fld>
            <a:endParaRPr lang="en-US"/>
          </a:p>
        </p:txBody>
      </p:sp>
    </p:spTree>
    <p:extLst>
      <p:ext uri="{BB962C8B-B14F-4D97-AF65-F5344CB8AC3E}">
        <p14:creationId xmlns:p14="http://schemas.microsoft.com/office/powerpoint/2010/main" val="3640318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also have the option to describe frequency that they can provide biomass quantities, and can indicate country, city and state.</a:t>
            </a:r>
          </a:p>
          <a:p>
            <a:r>
              <a:rPr lang="en-US" dirty="0"/>
              <a:t>Country is limited to the USA and Canada –  in part because we recognized the close trade relationships many of the midwestern states have with Canada, and also because we wanted to avoid dealing with international trade inquiries – verifying which inquiries and companies were legitimate.  Instead, for international trade, we refer users to a list of international trade contacts in the midwestern states.</a:t>
            </a:r>
          </a:p>
          <a:p>
            <a:endParaRPr lang="en-US" dirty="0"/>
          </a:p>
        </p:txBody>
      </p:sp>
      <p:sp>
        <p:nvSpPr>
          <p:cNvPr id="4" name="Slide Number Placeholder 3"/>
          <p:cNvSpPr>
            <a:spLocks noGrp="1"/>
          </p:cNvSpPr>
          <p:nvPr>
            <p:ph type="sldNum" sz="quarter" idx="10"/>
          </p:nvPr>
        </p:nvSpPr>
        <p:spPr/>
        <p:txBody>
          <a:bodyPr/>
          <a:lstStyle/>
          <a:p>
            <a:fld id="{D7147844-3CD9-4CEF-B0BE-0713C2480656}" type="slidenum">
              <a:rPr lang="en-US" smtClean="0"/>
              <a:t>20</a:t>
            </a:fld>
            <a:endParaRPr lang="en-US"/>
          </a:p>
        </p:txBody>
      </p:sp>
    </p:spTree>
    <p:extLst>
      <p:ext uri="{BB962C8B-B14F-4D97-AF65-F5344CB8AC3E}">
        <p14:creationId xmlns:p14="http://schemas.microsoft.com/office/powerpoint/2010/main" val="300010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FREE internet market place for biomass</a:t>
            </a:r>
          </a:p>
          <a:p>
            <a:r>
              <a:rPr lang="en-US" dirty="0"/>
              <a:t>-- helping to connect buyers and sellers of woody and agricultural biomass </a:t>
            </a:r>
          </a:p>
          <a:p>
            <a:r>
              <a:rPr lang="en-US" dirty="0"/>
              <a:t>--</a:t>
            </a:r>
          </a:p>
        </p:txBody>
      </p:sp>
      <p:sp>
        <p:nvSpPr>
          <p:cNvPr id="4" name="Slide Number Placeholder 3"/>
          <p:cNvSpPr>
            <a:spLocks noGrp="1"/>
          </p:cNvSpPr>
          <p:nvPr>
            <p:ph type="sldNum" sz="quarter" idx="10"/>
          </p:nvPr>
        </p:nvSpPr>
        <p:spPr/>
        <p:txBody>
          <a:bodyPr/>
          <a:lstStyle/>
          <a:p>
            <a:fld id="{D7147844-3CD9-4CEF-B0BE-0713C2480656}" type="slidenum">
              <a:rPr lang="en-US" smtClean="0"/>
              <a:t>3</a:t>
            </a:fld>
            <a:endParaRPr lang="en-US"/>
          </a:p>
        </p:txBody>
      </p:sp>
    </p:spTree>
    <p:extLst>
      <p:ext uri="{BB962C8B-B14F-4D97-AF65-F5344CB8AC3E}">
        <p14:creationId xmlns:p14="http://schemas.microsoft.com/office/powerpoint/2010/main" val="102885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47844-3CD9-4CEF-B0BE-0713C2480656}" type="slidenum">
              <a:rPr lang="en-US" smtClean="0"/>
              <a:t>4</a:t>
            </a:fld>
            <a:endParaRPr lang="en-US"/>
          </a:p>
        </p:txBody>
      </p:sp>
    </p:spTree>
    <p:extLst>
      <p:ext uri="{BB962C8B-B14F-4D97-AF65-F5344CB8AC3E}">
        <p14:creationId xmlns:p14="http://schemas.microsoft.com/office/powerpoint/2010/main" val="3836701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FREE internet market place for biomass</a:t>
            </a:r>
          </a:p>
          <a:p>
            <a:r>
              <a:rPr lang="en-US" dirty="0"/>
              <a:t>-- helping to connect buyers and sellers of woody and agricultural biomass </a:t>
            </a:r>
          </a:p>
          <a:p>
            <a:r>
              <a:rPr lang="en-US" dirty="0"/>
              <a:t>--</a:t>
            </a:r>
          </a:p>
        </p:txBody>
      </p:sp>
      <p:sp>
        <p:nvSpPr>
          <p:cNvPr id="4" name="Slide Number Placeholder 3"/>
          <p:cNvSpPr>
            <a:spLocks noGrp="1"/>
          </p:cNvSpPr>
          <p:nvPr>
            <p:ph type="sldNum" sz="quarter" idx="10"/>
          </p:nvPr>
        </p:nvSpPr>
        <p:spPr/>
        <p:txBody>
          <a:bodyPr/>
          <a:lstStyle/>
          <a:p>
            <a:fld id="{D7147844-3CD9-4CEF-B0BE-0713C2480656}" type="slidenum">
              <a:rPr lang="en-US" smtClean="0"/>
              <a:t>5</a:t>
            </a:fld>
            <a:endParaRPr lang="en-US"/>
          </a:p>
        </p:txBody>
      </p:sp>
    </p:spTree>
    <p:extLst>
      <p:ext uri="{BB962C8B-B14F-4D97-AF65-F5344CB8AC3E}">
        <p14:creationId xmlns:p14="http://schemas.microsoft.com/office/powerpoint/2010/main" val="58451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successful market place – The first MN Biomass Exchange was initiated by AURI using grant funds.  Kevin contacted them, and expressed interest in collaborating to develop a more interactive website, however there were issues with converting a grant funded project to a for-profit platform.  So, Kevin developed a separate site with an interest in facilitating biomass sales, and had included brokerage services as part of the original business plan.  However, over time he became involved in other things, a new job, and moved to California.  But he remained interested in supporting biomass markets, and maintained the site. </a:t>
            </a:r>
          </a:p>
          <a:p>
            <a:endParaRPr lang="en-US" dirty="0"/>
          </a:p>
          <a:p>
            <a:r>
              <a:rPr lang="en-US" dirty="0"/>
              <a:t>We first ran across the Minneapolis Biomass Exchange last year, when Becky was leading a project to develop a list of resources that can help find local sources of biomass. We approached Kevin, expressed interest in doing something similar for the midwestern area, and to our surprise he indicated that he was willing to turn the whole site over to Heating the Midwest….</a:t>
            </a:r>
          </a:p>
        </p:txBody>
      </p:sp>
      <p:sp>
        <p:nvSpPr>
          <p:cNvPr id="4" name="Slide Number Placeholder 3"/>
          <p:cNvSpPr>
            <a:spLocks noGrp="1"/>
          </p:cNvSpPr>
          <p:nvPr>
            <p:ph type="sldNum" sz="quarter" idx="10"/>
          </p:nvPr>
        </p:nvSpPr>
        <p:spPr/>
        <p:txBody>
          <a:bodyPr/>
          <a:lstStyle/>
          <a:p>
            <a:fld id="{D7147844-3CD9-4CEF-B0BE-0713C2480656}" type="slidenum">
              <a:rPr lang="en-US" smtClean="0"/>
              <a:t>6</a:t>
            </a:fld>
            <a:endParaRPr lang="en-US"/>
          </a:p>
        </p:txBody>
      </p:sp>
    </p:spTree>
    <p:extLst>
      <p:ext uri="{BB962C8B-B14F-4D97-AF65-F5344CB8AC3E}">
        <p14:creationId xmlns:p14="http://schemas.microsoft.com/office/powerpoint/2010/main" val="266639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With a huge amount of help from Kevin, we’ve completed a licensing agreement transferring the site over to HTM.  </a:t>
            </a:r>
          </a:p>
          <a:p>
            <a:r>
              <a:rPr lang="en-US" dirty="0"/>
              <a:t>The USDA Forest Products Marketing Unit provided funding that supported revision of the site.</a:t>
            </a:r>
          </a:p>
          <a:p>
            <a:r>
              <a:rPr lang="en-US" dirty="0"/>
              <a:t>And we assembled a team to work with Kevin and a software developer that he recommended to do the coding work – Venkatram Akkineni from Premier IT.</a:t>
            </a:r>
          </a:p>
          <a:p>
            <a:r>
              <a:rPr lang="en-US" dirty="0"/>
              <a:t>We began in August, with Kevin and Venkat working on it in their spare time, around their day-jobs.</a:t>
            </a:r>
          </a:p>
          <a:p>
            <a:endParaRPr lang="en-US" dirty="0"/>
          </a:p>
          <a:p>
            <a:r>
              <a:rPr lang="en-US" dirty="0"/>
              <a:t>I think they’ve done a tremendous job!  So now, let me show you the site.</a:t>
            </a:r>
          </a:p>
          <a:p>
            <a:endParaRPr lang="en-US" dirty="0"/>
          </a:p>
          <a:p>
            <a:endParaRPr lang="en-US" dirty="0"/>
          </a:p>
        </p:txBody>
      </p:sp>
      <p:sp>
        <p:nvSpPr>
          <p:cNvPr id="4" name="Slide Number Placeholder 3"/>
          <p:cNvSpPr>
            <a:spLocks noGrp="1"/>
          </p:cNvSpPr>
          <p:nvPr>
            <p:ph type="sldNum" sz="quarter" idx="10"/>
          </p:nvPr>
        </p:nvSpPr>
        <p:spPr/>
        <p:txBody>
          <a:bodyPr/>
          <a:lstStyle/>
          <a:p>
            <a:fld id="{D7147844-3CD9-4CEF-B0BE-0713C2480656}" type="slidenum">
              <a:rPr lang="en-US" smtClean="0"/>
              <a:t>7</a:t>
            </a:fld>
            <a:endParaRPr lang="en-US"/>
          </a:p>
        </p:txBody>
      </p:sp>
    </p:spTree>
    <p:extLst>
      <p:ext uri="{BB962C8B-B14F-4D97-AF65-F5344CB8AC3E}">
        <p14:creationId xmlns:p14="http://schemas.microsoft.com/office/powerpoint/2010/main" val="145012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Midwest Biomass Exchange can be found on the web at www.mbioex.com</a:t>
            </a:r>
          </a:p>
          <a:p>
            <a:r>
              <a:rPr lang="en-US" dirty="0"/>
              <a:t>-largely retains the same format and most of the functionality of the Minneapolis Biomass Exchange</a:t>
            </a:r>
          </a:p>
          <a:p>
            <a:pPr marL="171450" indent="-171450">
              <a:buFontTx/>
              <a:buChar char="-"/>
            </a:pPr>
            <a:r>
              <a:rPr lang="en-US" dirty="0"/>
              <a:t>On the landing page you’ll find:</a:t>
            </a:r>
          </a:p>
          <a:p>
            <a:pPr marL="628650" lvl="1" indent="-171450">
              <a:buFont typeface="Arial" panose="020B0604020202020204" pitchFamily="34" charset="0"/>
              <a:buChar char="•"/>
            </a:pPr>
            <a:r>
              <a:rPr lang="en-US" dirty="0"/>
              <a:t>In the three pane window – links to ‘About us’ – the Exchange and it’s host – Heating the Midwest.</a:t>
            </a:r>
          </a:p>
          <a:p>
            <a:pPr marL="628650" lvl="1" indent="-171450">
              <a:buFont typeface="Arial" panose="020B0604020202020204" pitchFamily="34" charset="0"/>
              <a:buChar char="•"/>
            </a:pPr>
            <a:r>
              <a:rPr lang="en-US" dirty="0"/>
              <a:t>A map showing the service area</a:t>
            </a:r>
          </a:p>
          <a:p>
            <a:pPr marL="628650" lvl="1" indent="-171450">
              <a:buFont typeface="Arial" panose="020B0604020202020204" pitchFamily="34" charset="0"/>
              <a:buChar char="•"/>
            </a:pPr>
            <a:r>
              <a:rPr lang="en-US" dirty="0"/>
              <a:t>A short video describing the site</a:t>
            </a:r>
          </a:p>
          <a:p>
            <a:pPr marL="171450" lvl="0" indent="-171450">
              <a:buFont typeface="Arial" panose="020B0604020202020204" pitchFamily="34" charset="0"/>
              <a:buChar char="•"/>
            </a:pPr>
            <a:r>
              <a:rPr lang="en-US" dirty="0"/>
              <a:t>You’ll also find the most recent ‘for sale’ and ‘wanted’ listings on the exchange, and links to view all listings, or create a new one.</a:t>
            </a:r>
          </a:p>
          <a:p>
            <a:pPr marL="171450" lvl="0" indent="-171450">
              <a:buFont typeface="Arial" panose="020B0604020202020204" pitchFamily="34" charset="0"/>
              <a:buChar char="•"/>
            </a:pPr>
            <a:r>
              <a:rPr lang="en-US" dirty="0"/>
              <a:t>And the page also shows HTM’s Twitter post, and has links at the top to HTM’s Facebook page, Twitter feed, and Linked-In page.  </a:t>
            </a:r>
          </a:p>
          <a:p>
            <a:pPr marL="171450" lvl="0" indent="-171450">
              <a:buFont typeface="Arial" panose="020B0604020202020204" pitchFamily="34" charset="0"/>
              <a:buChar char="•"/>
            </a:pPr>
            <a:r>
              <a:rPr lang="en-US" dirty="0"/>
              <a:t>The brown envelop at the bottom right shows where users can sign up for HTM’s newsletters.  We hope to provide updates about the site through HTM’s quarterly newsletters.</a:t>
            </a:r>
          </a:p>
        </p:txBody>
      </p:sp>
      <p:sp>
        <p:nvSpPr>
          <p:cNvPr id="4" name="Slide Number Placeholder 3"/>
          <p:cNvSpPr>
            <a:spLocks noGrp="1"/>
          </p:cNvSpPr>
          <p:nvPr>
            <p:ph type="sldNum" sz="quarter" idx="10"/>
          </p:nvPr>
        </p:nvSpPr>
        <p:spPr/>
        <p:txBody>
          <a:bodyPr/>
          <a:lstStyle/>
          <a:p>
            <a:fld id="{D7147844-3CD9-4CEF-B0BE-0713C2480656}" type="slidenum">
              <a:rPr lang="en-US" smtClean="0"/>
              <a:t>8</a:t>
            </a:fld>
            <a:endParaRPr lang="en-US"/>
          </a:p>
        </p:txBody>
      </p:sp>
    </p:spTree>
    <p:extLst>
      <p:ext uri="{BB962C8B-B14F-4D97-AF65-F5344CB8AC3E}">
        <p14:creationId xmlns:p14="http://schemas.microsoft.com/office/powerpoint/2010/main" val="4151236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you click on the ‘view all listings’ link, you’ll see two tabs in the resulting window – one for ‘sale’ ads and one for ‘wanted’ listings.</a:t>
            </a:r>
          </a:p>
          <a:p>
            <a:r>
              <a:rPr lang="en-US" dirty="0"/>
              <a:t>Listings are sorted by distance from whatever city or state you enter – for example, Carleton MN.</a:t>
            </a:r>
          </a:p>
          <a:p>
            <a:pPr marL="171450" indent="-171450">
              <a:buFontTx/>
              <a:buChar char="-"/>
            </a:pPr>
            <a:r>
              <a:rPr lang="en-US" dirty="0"/>
              <a:t>Listings are summarized by product type, availability, and seller name – but you have to register as a user and sign in first to view user name.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7147844-3CD9-4CEF-B0BE-0713C2480656}" type="slidenum">
              <a:rPr lang="en-US" smtClean="0"/>
              <a:t>9</a:t>
            </a:fld>
            <a:endParaRPr lang="en-US"/>
          </a:p>
        </p:txBody>
      </p:sp>
    </p:spTree>
    <p:extLst>
      <p:ext uri="{BB962C8B-B14F-4D97-AF65-F5344CB8AC3E}">
        <p14:creationId xmlns:p14="http://schemas.microsoft.com/office/powerpoint/2010/main" val="196015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47844-3CD9-4CEF-B0BE-0713C2480656}" type="slidenum">
              <a:rPr lang="en-US" smtClean="0"/>
              <a:t>10</a:t>
            </a:fld>
            <a:endParaRPr lang="en-US"/>
          </a:p>
        </p:txBody>
      </p:sp>
    </p:spTree>
    <p:extLst>
      <p:ext uri="{BB962C8B-B14F-4D97-AF65-F5344CB8AC3E}">
        <p14:creationId xmlns:p14="http://schemas.microsoft.com/office/powerpoint/2010/main" val="1461281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1DD7-29A2-4A12-B807-F98D275E7B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A6472B-358A-4A33-A8B2-1FE193430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5F35F1-E3D1-4FC9-82A8-6968E27A0B77}"/>
              </a:ext>
            </a:extLst>
          </p:cNvPr>
          <p:cNvSpPr>
            <a:spLocks noGrp="1"/>
          </p:cNvSpPr>
          <p:nvPr>
            <p:ph type="dt" sz="half" idx="10"/>
          </p:nvPr>
        </p:nvSpPr>
        <p:spPr/>
        <p:txBody>
          <a:bodyPr/>
          <a:lstStyle/>
          <a:p>
            <a:fld id="{E4CFC077-E67E-4431-AA2E-583E29F77078}" type="datetimeFigureOut">
              <a:rPr lang="en-US" smtClean="0"/>
              <a:t>05/02/2018</a:t>
            </a:fld>
            <a:endParaRPr lang="en-US"/>
          </a:p>
        </p:txBody>
      </p:sp>
      <p:sp>
        <p:nvSpPr>
          <p:cNvPr id="5" name="Footer Placeholder 4">
            <a:extLst>
              <a:ext uri="{FF2B5EF4-FFF2-40B4-BE49-F238E27FC236}">
                <a16:creationId xmlns:a16="http://schemas.microsoft.com/office/drawing/2014/main" id="{06FBB0F1-B4D5-4550-9ADF-E4FBD215F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ACBAD-341A-4374-952C-86A1BF3E7A01}"/>
              </a:ext>
            </a:extLst>
          </p:cNvPr>
          <p:cNvSpPr>
            <a:spLocks noGrp="1"/>
          </p:cNvSpPr>
          <p:nvPr>
            <p:ph type="sldNum" sz="quarter" idx="12"/>
          </p:nvPr>
        </p:nvSpPr>
        <p:spPr/>
        <p:txBody>
          <a:bodyPr/>
          <a:lstStyle/>
          <a:p>
            <a:fld id="{704322F9-5B76-4853-894A-11B808704574}" type="slidenum">
              <a:rPr lang="en-US" smtClean="0"/>
              <a:t>‹#›</a:t>
            </a:fld>
            <a:endParaRPr lang="en-US"/>
          </a:p>
        </p:txBody>
      </p:sp>
      <p:pic>
        <p:nvPicPr>
          <p:cNvPr id="8" name="Picture 7" descr="Water next to a tree&#10;&#10;Description generated with very high confidence">
            <a:extLst>
              <a:ext uri="{FF2B5EF4-FFF2-40B4-BE49-F238E27FC236}">
                <a16:creationId xmlns:a16="http://schemas.microsoft.com/office/drawing/2014/main" id="{9A8C4F02-6170-40EF-B76A-AE21C13F4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9882" y="-1023553"/>
            <a:ext cx="1963882" cy="8110153"/>
          </a:xfrm>
          <a:prstGeom prst="rect">
            <a:avLst/>
          </a:prstGeom>
          <a:effectLst>
            <a:softEdge rad="317500"/>
          </a:effectLst>
        </p:spPr>
      </p:pic>
      <p:pic>
        <p:nvPicPr>
          <p:cNvPr id="11" name="Picture 10" descr="A close up of a sign&#10;&#10;Description generated with very high confidence">
            <a:extLst>
              <a:ext uri="{FF2B5EF4-FFF2-40B4-BE49-F238E27FC236}">
                <a16:creationId xmlns:a16="http://schemas.microsoft.com/office/drawing/2014/main" id="{F771B22F-F834-4146-A858-9E68233CFE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2" y="5368737"/>
            <a:ext cx="1122218" cy="1138857"/>
          </a:xfrm>
          <a:prstGeom prst="rect">
            <a:avLst/>
          </a:prstGeom>
        </p:spPr>
      </p:pic>
    </p:spTree>
    <p:extLst>
      <p:ext uri="{BB962C8B-B14F-4D97-AF65-F5344CB8AC3E}">
        <p14:creationId xmlns:p14="http://schemas.microsoft.com/office/powerpoint/2010/main" val="427998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FAD0-0184-40A1-ABC2-5F7370E6D8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278A8F-A1AC-425F-8171-438EDC3C9A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80F8B-1CF1-4ED3-B909-E5C45F36549E}"/>
              </a:ext>
            </a:extLst>
          </p:cNvPr>
          <p:cNvSpPr>
            <a:spLocks noGrp="1"/>
          </p:cNvSpPr>
          <p:nvPr>
            <p:ph type="dt" sz="half" idx="10"/>
          </p:nvPr>
        </p:nvSpPr>
        <p:spPr/>
        <p:txBody>
          <a:bodyPr/>
          <a:lstStyle/>
          <a:p>
            <a:fld id="{E4CFC077-E67E-4431-AA2E-583E29F77078}" type="datetimeFigureOut">
              <a:rPr lang="en-US" smtClean="0"/>
              <a:t>05/02/2018</a:t>
            </a:fld>
            <a:endParaRPr lang="en-US"/>
          </a:p>
        </p:txBody>
      </p:sp>
      <p:sp>
        <p:nvSpPr>
          <p:cNvPr id="5" name="Footer Placeholder 4">
            <a:extLst>
              <a:ext uri="{FF2B5EF4-FFF2-40B4-BE49-F238E27FC236}">
                <a16:creationId xmlns:a16="http://schemas.microsoft.com/office/drawing/2014/main" id="{7F4A2B1E-F4F6-418C-A04A-1DB503DC1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797A5-0B9F-4229-8267-676CB26512D1}"/>
              </a:ext>
            </a:extLst>
          </p:cNvPr>
          <p:cNvSpPr>
            <a:spLocks noGrp="1"/>
          </p:cNvSpPr>
          <p:nvPr>
            <p:ph type="sldNum" sz="quarter" idx="12"/>
          </p:nvPr>
        </p:nvSpPr>
        <p:spPr/>
        <p:txBody>
          <a:bodyPr/>
          <a:lstStyle/>
          <a:p>
            <a:fld id="{704322F9-5B76-4853-894A-11B808704574}" type="slidenum">
              <a:rPr lang="en-US" smtClean="0"/>
              <a:t>‹#›</a:t>
            </a:fld>
            <a:endParaRPr lang="en-US"/>
          </a:p>
        </p:txBody>
      </p:sp>
    </p:spTree>
    <p:extLst>
      <p:ext uri="{BB962C8B-B14F-4D97-AF65-F5344CB8AC3E}">
        <p14:creationId xmlns:p14="http://schemas.microsoft.com/office/powerpoint/2010/main" val="354050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55B280-5AD9-4DC5-B8C9-CEC9635096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68ED9E-8F8C-4860-8138-03876E3EFE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21FB6-4725-4BCB-8929-227D19DB102D}"/>
              </a:ext>
            </a:extLst>
          </p:cNvPr>
          <p:cNvSpPr>
            <a:spLocks noGrp="1"/>
          </p:cNvSpPr>
          <p:nvPr>
            <p:ph type="dt" sz="half" idx="10"/>
          </p:nvPr>
        </p:nvSpPr>
        <p:spPr/>
        <p:txBody>
          <a:bodyPr/>
          <a:lstStyle/>
          <a:p>
            <a:fld id="{E4CFC077-E67E-4431-AA2E-583E29F77078}" type="datetimeFigureOut">
              <a:rPr lang="en-US" smtClean="0"/>
              <a:t>05/02/2018</a:t>
            </a:fld>
            <a:endParaRPr lang="en-US"/>
          </a:p>
        </p:txBody>
      </p:sp>
      <p:sp>
        <p:nvSpPr>
          <p:cNvPr id="5" name="Footer Placeholder 4">
            <a:extLst>
              <a:ext uri="{FF2B5EF4-FFF2-40B4-BE49-F238E27FC236}">
                <a16:creationId xmlns:a16="http://schemas.microsoft.com/office/drawing/2014/main" id="{D3EA06C4-AC08-4CBB-945E-F74F1B082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AF452-56E8-4D0B-AA0F-795DB2CE67AF}"/>
              </a:ext>
            </a:extLst>
          </p:cNvPr>
          <p:cNvSpPr>
            <a:spLocks noGrp="1"/>
          </p:cNvSpPr>
          <p:nvPr>
            <p:ph type="sldNum" sz="quarter" idx="12"/>
          </p:nvPr>
        </p:nvSpPr>
        <p:spPr/>
        <p:txBody>
          <a:bodyPr/>
          <a:lstStyle/>
          <a:p>
            <a:fld id="{704322F9-5B76-4853-894A-11B808704574}" type="slidenum">
              <a:rPr lang="en-US" smtClean="0"/>
              <a:t>‹#›</a:t>
            </a:fld>
            <a:endParaRPr lang="en-US"/>
          </a:p>
        </p:txBody>
      </p:sp>
    </p:spTree>
    <p:extLst>
      <p:ext uri="{BB962C8B-B14F-4D97-AF65-F5344CB8AC3E}">
        <p14:creationId xmlns:p14="http://schemas.microsoft.com/office/powerpoint/2010/main" val="302991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FB9E-18FB-4945-9F61-CEFEC8496CF4}"/>
              </a:ext>
            </a:extLst>
          </p:cNvPr>
          <p:cNvSpPr>
            <a:spLocks noGrp="1"/>
          </p:cNvSpPr>
          <p:nvPr>
            <p:ph type="title"/>
          </p:nvPr>
        </p:nvSpPr>
        <p:spPr>
          <a:xfrm>
            <a:off x="1409705"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3D7C392-2F57-49E5-B286-CB3B45FEE743}"/>
              </a:ext>
            </a:extLst>
          </p:cNvPr>
          <p:cNvSpPr>
            <a:spLocks noGrp="1"/>
          </p:cNvSpPr>
          <p:nvPr>
            <p:ph idx="1"/>
          </p:nvPr>
        </p:nvSpPr>
        <p:spPr>
          <a:xfrm>
            <a:off x="1409705" y="1800111"/>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F5BBB2-1607-47BE-96B4-E725316409E3}"/>
              </a:ext>
            </a:extLst>
          </p:cNvPr>
          <p:cNvSpPr>
            <a:spLocks noGrp="1"/>
          </p:cNvSpPr>
          <p:nvPr>
            <p:ph type="dt" sz="half" idx="10"/>
          </p:nvPr>
        </p:nvSpPr>
        <p:spPr>
          <a:xfrm>
            <a:off x="1160321" y="6356350"/>
            <a:ext cx="2743200" cy="365125"/>
          </a:xfrm>
        </p:spPr>
        <p:txBody>
          <a:bodyPr/>
          <a:lstStyle/>
          <a:p>
            <a:fld id="{E4CFC077-E67E-4431-AA2E-583E29F77078}" type="datetimeFigureOut">
              <a:rPr lang="en-US" smtClean="0"/>
              <a:t>05/02/2018</a:t>
            </a:fld>
            <a:endParaRPr lang="en-US"/>
          </a:p>
        </p:txBody>
      </p:sp>
      <p:sp>
        <p:nvSpPr>
          <p:cNvPr id="5" name="Footer Placeholder 4">
            <a:extLst>
              <a:ext uri="{FF2B5EF4-FFF2-40B4-BE49-F238E27FC236}">
                <a16:creationId xmlns:a16="http://schemas.microsoft.com/office/drawing/2014/main" id="{B39A6AA0-8B6C-4900-8981-7EE9438F2902}"/>
              </a:ext>
            </a:extLst>
          </p:cNvPr>
          <p:cNvSpPr>
            <a:spLocks noGrp="1"/>
          </p:cNvSpPr>
          <p:nvPr>
            <p:ph type="ftr" sz="quarter" idx="11"/>
          </p:nvPr>
        </p:nvSpPr>
        <p:spPr/>
        <p:txBody>
          <a:bodyPr/>
          <a:lstStyle>
            <a:lvl1pPr>
              <a:defRPr sz="2800" b="1">
                <a:solidFill>
                  <a:schemeClr val="tx1"/>
                </a:solidFill>
              </a:defRPr>
            </a:lvl1pPr>
          </a:lstStyle>
          <a:p>
            <a:r>
              <a:rPr lang="en-US" dirty="0"/>
              <a:t>www.mbioex.com</a:t>
            </a:r>
          </a:p>
        </p:txBody>
      </p:sp>
      <p:sp>
        <p:nvSpPr>
          <p:cNvPr id="6" name="Slide Number Placeholder 5">
            <a:extLst>
              <a:ext uri="{FF2B5EF4-FFF2-40B4-BE49-F238E27FC236}">
                <a16:creationId xmlns:a16="http://schemas.microsoft.com/office/drawing/2014/main" id="{A50A0539-C40B-4241-849A-A4597C7D5BEE}"/>
              </a:ext>
            </a:extLst>
          </p:cNvPr>
          <p:cNvSpPr>
            <a:spLocks noGrp="1"/>
          </p:cNvSpPr>
          <p:nvPr>
            <p:ph type="sldNum" sz="quarter" idx="12"/>
          </p:nvPr>
        </p:nvSpPr>
        <p:spPr/>
        <p:txBody>
          <a:bodyPr/>
          <a:lstStyle/>
          <a:p>
            <a:fld id="{704322F9-5B76-4853-894A-11B808704574}" type="slidenum">
              <a:rPr lang="en-US" smtClean="0"/>
              <a:t>‹#›</a:t>
            </a:fld>
            <a:endParaRPr lang="en-US"/>
          </a:p>
        </p:txBody>
      </p:sp>
      <p:pic>
        <p:nvPicPr>
          <p:cNvPr id="7" name="Picture 6">
            <a:extLst>
              <a:ext uri="{FF2B5EF4-FFF2-40B4-BE49-F238E27FC236}">
                <a16:creationId xmlns:a16="http://schemas.microsoft.com/office/drawing/2014/main" id="{B1B99DCF-C2D3-48B2-85A8-467D7ED281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955" y="-124691"/>
            <a:ext cx="1659110" cy="7169727"/>
          </a:xfrm>
          <a:prstGeom prst="rect">
            <a:avLst/>
          </a:prstGeom>
        </p:spPr>
      </p:pic>
      <p:pic>
        <p:nvPicPr>
          <p:cNvPr id="8" name="Picture 7">
            <a:extLst>
              <a:ext uri="{FF2B5EF4-FFF2-40B4-BE49-F238E27FC236}">
                <a16:creationId xmlns:a16="http://schemas.microsoft.com/office/drawing/2014/main" id="{9F042BD4-7E6F-428E-8F09-F392C96EEF4A}"/>
              </a:ext>
            </a:extLst>
          </p:cNvPr>
          <p:cNvPicPr>
            <a:picLocks noChangeAspect="1"/>
          </p:cNvPicPr>
          <p:nvPr userDrawn="1"/>
        </p:nvPicPr>
        <p:blipFill>
          <a:blip r:embed="rId3"/>
          <a:stretch>
            <a:fillRect/>
          </a:stretch>
        </p:blipFill>
        <p:spPr>
          <a:xfrm>
            <a:off x="48719" y="5581424"/>
            <a:ext cx="1121761" cy="1140051"/>
          </a:xfrm>
          <a:prstGeom prst="rect">
            <a:avLst/>
          </a:prstGeom>
        </p:spPr>
      </p:pic>
    </p:spTree>
    <p:extLst>
      <p:ext uri="{BB962C8B-B14F-4D97-AF65-F5344CB8AC3E}">
        <p14:creationId xmlns:p14="http://schemas.microsoft.com/office/powerpoint/2010/main" val="387874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0C79-C5FC-4460-B2CD-5C21F6EDAB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12BA1B-E055-4065-BEF7-72A1CD0E0B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73C24C-B935-41BB-BD82-5B6F827D39D0}"/>
              </a:ext>
            </a:extLst>
          </p:cNvPr>
          <p:cNvSpPr>
            <a:spLocks noGrp="1"/>
          </p:cNvSpPr>
          <p:nvPr>
            <p:ph type="dt" sz="half" idx="10"/>
          </p:nvPr>
        </p:nvSpPr>
        <p:spPr/>
        <p:txBody>
          <a:bodyPr/>
          <a:lstStyle/>
          <a:p>
            <a:fld id="{E4CFC077-E67E-4431-AA2E-583E29F77078}" type="datetimeFigureOut">
              <a:rPr lang="en-US" smtClean="0"/>
              <a:t>05/02/2018</a:t>
            </a:fld>
            <a:endParaRPr lang="en-US"/>
          </a:p>
        </p:txBody>
      </p:sp>
      <p:sp>
        <p:nvSpPr>
          <p:cNvPr id="5" name="Footer Placeholder 4">
            <a:extLst>
              <a:ext uri="{FF2B5EF4-FFF2-40B4-BE49-F238E27FC236}">
                <a16:creationId xmlns:a16="http://schemas.microsoft.com/office/drawing/2014/main" id="{7372FE8D-C689-4AD6-947F-FE37FF047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72587A-12D0-4B91-A184-C44094EE2918}"/>
              </a:ext>
            </a:extLst>
          </p:cNvPr>
          <p:cNvSpPr>
            <a:spLocks noGrp="1"/>
          </p:cNvSpPr>
          <p:nvPr>
            <p:ph type="sldNum" sz="quarter" idx="12"/>
          </p:nvPr>
        </p:nvSpPr>
        <p:spPr/>
        <p:txBody>
          <a:bodyPr/>
          <a:lstStyle/>
          <a:p>
            <a:fld id="{704322F9-5B76-4853-894A-11B808704574}" type="slidenum">
              <a:rPr lang="en-US" smtClean="0"/>
              <a:t>‹#›</a:t>
            </a:fld>
            <a:endParaRPr lang="en-US"/>
          </a:p>
        </p:txBody>
      </p:sp>
    </p:spTree>
    <p:extLst>
      <p:ext uri="{BB962C8B-B14F-4D97-AF65-F5344CB8AC3E}">
        <p14:creationId xmlns:p14="http://schemas.microsoft.com/office/powerpoint/2010/main" val="94419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0E9F-C56C-434F-95EA-38B6386DE5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42A1AE-EC08-4FAD-81C0-BFF6B1855F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931ADF-D55C-4A4C-A275-EE94C18F18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8F357B-B4F1-48DE-A469-542354C539DD}"/>
              </a:ext>
            </a:extLst>
          </p:cNvPr>
          <p:cNvSpPr>
            <a:spLocks noGrp="1"/>
          </p:cNvSpPr>
          <p:nvPr>
            <p:ph type="dt" sz="half" idx="10"/>
          </p:nvPr>
        </p:nvSpPr>
        <p:spPr/>
        <p:txBody>
          <a:bodyPr/>
          <a:lstStyle/>
          <a:p>
            <a:fld id="{E4CFC077-E67E-4431-AA2E-583E29F77078}" type="datetimeFigureOut">
              <a:rPr lang="en-US" smtClean="0"/>
              <a:t>05/02/2018</a:t>
            </a:fld>
            <a:endParaRPr lang="en-US"/>
          </a:p>
        </p:txBody>
      </p:sp>
      <p:sp>
        <p:nvSpPr>
          <p:cNvPr id="6" name="Footer Placeholder 5">
            <a:extLst>
              <a:ext uri="{FF2B5EF4-FFF2-40B4-BE49-F238E27FC236}">
                <a16:creationId xmlns:a16="http://schemas.microsoft.com/office/drawing/2014/main" id="{B6314A5D-1B7B-491D-88C3-D453DFAFCC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6FF10-DBE3-46A6-93EB-6417F67B9A86}"/>
              </a:ext>
            </a:extLst>
          </p:cNvPr>
          <p:cNvSpPr>
            <a:spLocks noGrp="1"/>
          </p:cNvSpPr>
          <p:nvPr>
            <p:ph type="sldNum" sz="quarter" idx="12"/>
          </p:nvPr>
        </p:nvSpPr>
        <p:spPr/>
        <p:txBody>
          <a:bodyPr/>
          <a:lstStyle/>
          <a:p>
            <a:fld id="{704322F9-5B76-4853-894A-11B808704574}" type="slidenum">
              <a:rPr lang="en-US" smtClean="0"/>
              <a:t>‹#›</a:t>
            </a:fld>
            <a:endParaRPr lang="en-US"/>
          </a:p>
        </p:txBody>
      </p:sp>
    </p:spTree>
    <p:extLst>
      <p:ext uri="{BB962C8B-B14F-4D97-AF65-F5344CB8AC3E}">
        <p14:creationId xmlns:p14="http://schemas.microsoft.com/office/powerpoint/2010/main" val="36080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AAB5D-D247-4DE5-871F-D71811ACE3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B82E03-ADE1-4067-874A-D628872503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910CE5-B43B-42E8-B3A0-E8140BC6CE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46F14-B870-4CD7-94AC-079A7151B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00F25B-0023-4A06-8FF2-39F15814F5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953AF4-79B6-499C-B2A6-17D655E107C0}"/>
              </a:ext>
            </a:extLst>
          </p:cNvPr>
          <p:cNvSpPr>
            <a:spLocks noGrp="1"/>
          </p:cNvSpPr>
          <p:nvPr>
            <p:ph type="dt" sz="half" idx="10"/>
          </p:nvPr>
        </p:nvSpPr>
        <p:spPr/>
        <p:txBody>
          <a:bodyPr/>
          <a:lstStyle/>
          <a:p>
            <a:fld id="{E4CFC077-E67E-4431-AA2E-583E29F77078}" type="datetimeFigureOut">
              <a:rPr lang="en-US" smtClean="0"/>
              <a:t>05/02/2018</a:t>
            </a:fld>
            <a:endParaRPr lang="en-US"/>
          </a:p>
        </p:txBody>
      </p:sp>
      <p:sp>
        <p:nvSpPr>
          <p:cNvPr id="8" name="Footer Placeholder 7">
            <a:extLst>
              <a:ext uri="{FF2B5EF4-FFF2-40B4-BE49-F238E27FC236}">
                <a16:creationId xmlns:a16="http://schemas.microsoft.com/office/drawing/2014/main" id="{022B1FF7-A9F8-4E6B-93FC-B5E12F8A20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B74FFB-F439-4E5F-B2F5-BF38E536E1FE}"/>
              </a:ext>
            </a:extLst>
          </p:cNvPr>
          <p:cNvSpPr>
            <a:spLocks noGrp="1"/>
          </p:cNvSpPr>
          <p:nvPr>
            <p:ph type="sldNum" sz="quarter" idx="12"/>
          </p:nvPr>
        </p:nvSpPr>
        <p:spPr/>
        <p:txBody>
          <a:bodyPr/>
          <a:lstStyle/>
          <a:p>
            <a:fld id="{704322F9-5B76-4853-894A-11B808704574}" type="slidenum">
              <a:rPr lang="en-US" smtClean="0"/>
              <a:t>‹#›</a:t>
            </a:fld>
            <a:endParaRPr lang="en-US"/>
          </a:p>
        </p:txBody>
      </p:sp>
    </p:spTree>
    <p:extLst>
      <p:ext uri="{BB962C8B-B14F-4D97-AF65-F5344CB8AC3E}">
        <p14:creationId xmlns:p14="http://schemas.microsoft.com/office/powerpoint/2010/main" val="18256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ED9A-5DF4-4F35-8334-224447C9A1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8E9C87-F74D-44A4-A5C4-61F1015368E6}"/>
              </a:ext>
            </a:extLst>
          </p:cNvPr>
          <p:cNvSpPr>
            <a:spLocks noGrp="1"/>
          </p:cNvSpPr>
          <p:nvPr>
            <p:ph type="dt" sz="half" idx="10"/>
          </p:nvPr>
        </p:nvSpPr>
        <p:spPr/>
        <p:txBody>
          <a:bodyPr/>
          <a:lstStyle/>
          <a:p>
            <a:fld id="{E4CFC077-E67E-4431-AA2E-583E29F77078}" type="datetimeFigureOut">
              <a:rPr lang="en-US" smtClean="0"/>
              <a:t>05/02/2018</a:t>
            </a:fld>
            <a:endParaRPr lang="en-US"/>
          </a:p>
        </p:txBody>
      </p:sp>
      <p:sp>
        <p:nvSpPr>
          <p:cNvPr id="4" name="Footer Placeholder 3">
            <a:extLst>
              <a:ext uri="{FF2B5EF4-FFF2-40B4-BE49-F238E27FC236}">
                <a16:creationId xmlns:a16="http://schemas.microsoft.com/office/drawing/2014/main" id="{46140F17-874D-4F34-81F5-73B3751E0B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50DAFF-C4C0-4EFA-9196-46A695318C08}"/>
              </a:ext>
            </a:extLst>
          </p:cNvPr>
          <p:cNvSpPr>
            <a:spLocks noGrp="1"/>
          </p:cNvSpPr>
          <p:nvPr>
            <p:ph type="sldNum" sz="quarter" idx="12"/>
          </p:nvPr>
        </p:nvSpPr>
        <p:spPr/>
        <p:txBody>
          <a:bodyPr/>
          <a:lstStyle/>
          <a:p>
            <a:fld id="{704322F9-5B76-4853-894A-11B808704574}" type="slidenum">
              <a:rPr lang="en-US" smtClean="0"/>
              <a:t>‹#›</a:t>
            </a:fld>
            <a:endParaRPr lang="en-US"/>
          </a:p>
        </p:txBody>
      </p:sp>
    </p:spTree>
    <p:extLst>
      <p:ext uri="{BB962C8B-B14F-4D97-AF65-F5344CB8AC3E}">
        <p14:creationId xmlns:p14="http://schemas.microsoft.com/office/powerpoint/2010/main" val="230590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0BA21-1811-4923-9D1A-EC50B36FBF83}"/>
              </a:ext>
            </a:extLst>
          </p:cNvPr>
          <p:cNvSpPr>
            <a:spLocks noGrp="1"/>
          </p:cNvSpPr>
          <p:nvPr>
            <p:ph type="dt" sz="half" idx="10"/>
          </p:nvPr>
        </p:nvSpPr>
        <p:spPr/>
        <p:txBody>
          <a:bodyPr/>
          <a:lstStyle/>
          <a:p>
            <a:fld id="{E4CFC077-E67E-4431-AA2E-583E29F77078}" type="datetimeFigureOut">
              <a:rPr lang="en-US" smtClean="0"/>
              <a:t>05/02/2018</a:t>
            </a:fld>
            <a:endParaRPr lang="en-US"/>
          </a:p>
        </p:txBody>
      </p:sp>
      <p:sp>
        <p:nvSpPr>
          <p:cNvPr id="3" name="Footer Placeholder 2">
            <a:extLst>
              <a:ext uri="{FF2B5EF4-FFF2-40B4-BE49-F238E27FC236}">
                <a16:creationId xmlns:a16="http://schemas.microsoft.com/office/drawing/2014/main" id="{5CA422AE-A29D-42AC-8B0A-9A634FDA0A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7F33AE-1FEC-468D-A5F6-78390988A2C1}"/>
              </a:ext>
            </a:extLst>
          </p:cNvPr>
          <p:cNvSpPr>
            <a:spLocks noGrp="1"/>
          </p:cNvSpPr>
          <p:nvPr>
            <p:ph type="sldNum" sz="quarter" idx="12"/>
          </p:nvPr>
        </p:nvSpPr>
        <p:spPr/>
        <p:txBody>
          <a:bodyPr/>
          <a:lstStyle/>
          <a:p>
            <a:fld id="{704322F9-5B76-4853-894A-11B808704574}" type="slidenum">
              <a:rPr lang="en-US" smtClean="0"/>
              <a:t>‹#›</a:t>
            </a:fld>
            <a:endParaRPr lang="en-US"/>
          </a:p>
        </p:txBody>
      </p:sp>
    </p:spTree>
    <p:extLst>
      <p:ext uri="{BB962C8B-B14F-4D97-AF65-F5344CB8AC3E}">
        <p14:creationId xmlns:p14="http://schemas.microsoft.com/office/powerpoint/2010/main" val="145384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6E6B2-639D-4476-8421-E5D0B12E06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7C9C46-8213-41F4-95B0-830CF6664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35F234-DF35-4BE8-8227-DA9E6CA3C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E67DC1-3A5D-48AE-BF7A-B86656725277}"/>
              </a:ext>
            </a:extLst>
          </p:cNvPr>
          <p:cNvSpPr>
            <a:spLocks noGrp="1"/>
          </p:cNvSpPr>
          <p:nvPr>
            <p:ph type="dt" sz="half" idx="10"/>
          </p:nvPr>
        </p:nvSpPr>
        <p:spPr/>
        <p:txBody>
          <a:bodyPr/>
          <a:lstStyle/>
          <a:p>
            <a:fld id="{E4CFC077-E67E-4431-AA2E-583E29F77078}" type="datetimeFigureOut">
              <a:rPr lang="en-US" smtClean="0"/>
              <a:t>05/02/2018</a:t>
            </a:fld>
            <a:endParaRPr lang="en-US"/>
          </a:p>
        </p:txBody>
      </p:sp>
      <p:sp>
        <p:nvSpPr>
          <p:cNvPr id="6" name="Footer Placeholder 5">
            <a:extLst>
              <a:ext uri="{FF2B5EF4-FFF2-40B4-BE49-F238E27FC236}">
                <a16:creationId xmlns:a16="http://schemas.microsoft.com/office/drawing/2014/main" id="{616260BF-FF82-4B11-A5E6-EACE03DF10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B2D78-0EA2-4C05-9E87-B398C3E2E1A0}"/>
              </a:ext>
            </a:extLst>
          </p:cNvPr>
          <p:cNvSpPr>
            <a:spLocks noGrp="1"/>
          </p:cNvSpPr>
          <p:nvPr>
            <p:ph type="sldNum" sz="quarter" idx="12"/>
          </p:nvPr>
        </p:nvSpPr>
        <p:spPr/>
        <p:txBody>
          <a:bodyPr/>
          <a:lstStyle/>
          <a:p>
            <a:fld id="{704322F9-5B76-4853-894A-11B808704574}" type="slidenum">
              <a:rPr lang="en-US" smtClean="0"/>
              <a:t>‹#›</a:t>
            </a:fld>
            <a:endParaRPr lang="en-US"/>
          </a:p>
        </p:txBody>
      </p:sp>
    </p:spTree>
    <p:extLst>
      <p:ext uri="{BB962C8B-B14F-4D97-AF65-F5344CB8AC3E}">
        <p14:creationId xmlns:p14="http://schemas.microsoft.com/office/powerpoint/2010/main" val="140628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D622-4983-4CA3-8F2E-313CEF56F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5BA981-A9B2-4780-A73C-934DFA971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689D76-A82E-4F96-AB1F-19A32FBBC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337A30-3941-4927-AF6B-11E79F28BBE9}"/>
              </a:ext>
            </a:extLst>
          </p:cNvPr>
          <p:cNvSpPr>
            <a:spLocks noGrp="1"/>
          </p:cNvSpPr>
          <p:nvPr>
            <p:ph type="dt" sz="half" idx="10"/>
          </p:nvPr>
        </p:nvSpPr>
        <p:spPr/>
        <p:txBody>
          <a:bodyPr/>
          <a:lstStyle/>
          <a:p>
            <a:fld id="{E4CFC077-E67E-4431-AA2E-583E29F77078}" type="datetimeFigureOut">
              <a:rPr lang="en-US" smtClean="0"/>
              <a:t>05/02/2018</a:t>
            </a:fld>
            <a:endParaRPr lang="en-US"/>
          </a:p>
        </p:txBody>
      </p:sp>
      <p:sp>
        <p:nvSpPr>
          <p:cNvPr id="6" name="Footer Placeholder 5">
            <a:extLst>
              <a:ext uri="{FF2B5EF4-FFF2-40B4-BE49-F238E27FC236}">
                <a16:creationId xmlns:a16="http://schemas.microsoft.com/office/drawing/2014/main" id="{038FF55C-D765-4C21-9244-0E45B9509C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DE5CB-89A0-4F74-87C9-9A7F63550E6D}"/>
              </a:ext>
            </a:extLst>
          </p:cNvPr>
          <p:cNvSpPr>
            <a:spLocks noGrp="1"/>
          </p:cNvSpPr>
          <p:nvPr>
            <p:ph type="sldNum" sz="quarter" idx="12"/>
          </p:nvPr>
        </p:nvSpPr>
        <p:spPr/>
        <p:txBody>
          <a:bodyPr/>
          <a:lstStyle/>
          <a:p>
            <a:fld id="{704322F9-5B76-4853-894A-11B808704574}" type="slidenum">
              <a:rPr lang="en-US" smtClean="0"/>
              <a:t>‹#›</a:t>
            </a:fld>
            <a:endParaRPr lang="en-US"/>
          </a:p>
        </p:txBody>
      </p:sp>
    </p:spTree>
    <p:extLst>
      <p:ext uri="{BB962C8B-B14F-4D97-AF65-F5344CB8AC3E}">
        <p14:creationId xmlns:p14="http://schemas.microsoft.com/office/powerpoint/2010/main" val="235112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78E0C-4131-4E53-B0BE-24593157F8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B302AE-C491-49B0-9B20-4C605A647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0D802-3936-44AC-BBC7-5AD66D70F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C077-E67E-4431-AA2E-583E29F77078}" type="datetimeFigureOut">
              <a:rPr lang="en-US" smtClean="0"/>
              <a:t>05/02/2018</a:t>
            </a:fld>
            <a:endParaRPr lang="en-US"/>
          </a:p>
        </p:txBody>
      </p:sp>
      <p:sp>
        <p:nvSpPr>
          <p:cNvPr id="5" name="Footer Placeholder 4">
            <a:extLst>
              <a:ext uri="{FF2B5EF4-FFF2-40B4-BE49-F238E27FC236}">
                <a16:creationId xmlns:a16="http://schemas.microsoft.com/office/drawing/2014/main" id="{4069FC48-52CF-4E94-8F1B-754E4ABC3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7A10CA-BBB1-46CC-9D2C-BA1A6589FE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322F9-5B76-4853-894A-11B808704574}" type="slidenum">
              <a:rPr lang="en-US" smtClean="0"/>
              <a:t>‹#›</a:t>
            </a:fld>
            <a:endParaRPr lang="en-US"/>
          </a:p>
        </p:txBody>
      </p:sp>
    </p:spTree>
    <p:extLst>
      <p:ext uri="{BB962C8B-B14F-4D97-AF65-F5344CB8AC3E}">
        <p14:creationId xmlns:p14="http://schemas.microsoft.com/office/powerpoint/2010/main" val="2404673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8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70.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file:///C:\Users\neumannd\Documents\HTM%20Biomass%20Exchange\mbioex-fade.swf"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neumannd\Documents\HTM%20Biomass%20Exchange\mbioex-fade.swf"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DC8E37-C96D-4F0C-ADA0-5EF05C1D11FF}"/>
              </a:ext>
            </a:extLst>
          </p:cNvPr>
          <p:cNvSpPr>
            <a:spLocks noGrp="1"/>
          </p:cNvSpPr>
          <p:nvPr>
            <p:ph type="subTitle" idx="1"/>
          </p:nvPr>
        </p:nvSpPr>
        <p:spPr>
          <a:xfrm>
            <a:off x="2040832" y="4662212"/>
            <a:ext cx="9144000" cy="1655762"/>
          </a:xfrm>
        </p:spPr>
        <p:txBody>
          <a:bodyPr/>
          <a:lstStyle/>
          <a:p>
            <a:r>
              <a:rPr lang="en-US" sz="3200" b="1" dirty="0"/>
              <a:t>2018 Heating The Midwest Conference &amp; Expo</a:t>
            </a:r>
          </a:p>
          <a:p>
            <a:r>
              <a:rPr lang="en-US" sz="2800" dirty="0"/>
              <a:t>Carlton, Minnesota</a:t>
            </a:r>
          </a:p>
          <a:p>
            <a:r>
              <a:rPr lang="en-US" sz="2800" dirty="0"/>
              <a:t>May 1 – 3, 2018</a:t>
            </a:r>
          </a:p>
          <a:p>
            <a:endParaRPr lang="en-US" dirty="0"/>
          </a:p>
        </p:txBody>
      </p:sp>
      <p:pic>
        <p:nvPicPr>
          <p:cNvPr id="6" name="Picture 5" descr="A picture containing clipart&#10;&#10;Description generated with very high confidence">
            <a:extLst>
              <a:ext uri="{FF2B5EF4-FFF2-40B4-BE49-F238E27FC236}">
                <a16:creationId xmlns:a16="http://schemas.microsoft.com/office/drawing/2014/main" id="{9D61C3A8-2E98-4CF4-8EDA-CF8D8ADD2A3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2380" y="353860"/>
            <a:ext cx="8640416" cy="407407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82D9FE9-D053-4A50-8F4C-4040127ED7B4}"/>
              </a:ext>
            </a:extLst>
          </p:cNvPr>
          <p:cNvPicPr>
            <a:picLocks noChangeAspect="1"/>
          </p:cNvPicPr>
          <p:nvPr/>
        </p:nvPicPr>
        <p:blipFill>
          <a:blip r:embed="rId3"/>
          <a:stretch>
            <a:fillRect/>
          </a:stretch>
        </p:blipFill>
        <p:spPr>
          <a:xfrm>
            <a:off x="9329737" y="5484965"/>
            <a:ext cx="2676525" cy="1019175"/>
          </a:xfrm>
          <a:prstGeom prst="rect">
            <a:avLst/>
          </a:prstGeom>
        </p:spPr>
      </p:pic>
    </p:spTree>
    <p:extLst>
      <p:ext uri="{BB962C8B-B14F-4D97-AF65-F5344CB8AC3E}">
        <p14:creationId xmlns:p14="http://schemas.microsoft.com/office/powerpoint/2010/main" val="16049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303C-6A0D-4EEA-A78A-4699CC343EE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CFDA952-E298-4E2A-A490-CCCB36A3843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979114" y="35536"/>
            <a:ext cx="9319364" cy="678692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63DD849-B2FE-4D16-B5EF-CFCE8BE15154}"/>
              </a:ext>
            </a:extLst>
          </p:cNvPr>
          <p:cNvPicPr>
            <a:picLocks noChangeAspect="1"/>
          </p:cNvPicPr>
          <p:nvPr/>
        </p:nvPicPr>
        <p:blipFill>
          <a:blip r:embed="rId4"/>
          <a:stretch>
            <a:fillRect/>
          </a:stretch>
        </p:blipFill>
        <p:spPr>
          <a:xfrm>
            <a:off x="2858178" y="75612"/>
            <a:ext cx="9083827" cy="6782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740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89D85-7557-4DF6-B73C-82B7FFE1DBBF}"/>
              </a:ext>
            </a:extLst>
          </p:cNvPr>
          <p:cNvPicPr>
            <a:picLocks noChangeAspect="1"/>
          </p:cNvPicPr>
          <p:nvPr/>
        </p:nvPicPr>
        <p:blipFill>
          <a:blip r:embed="rId3"/>
          <a:stretch>
            <a:fillRect/>
          </a:stretch>
        </p:blipFill>
        <p:spPr>
          <a:xfrm>
            <a:off x="242014" y="0"/>
            <a:ext cx="11858127" cy="7041286"/>
          </a:xfrm>
          <a:prstGeom prst="rect">
            <a:avLst/>
          </a:prstGeom>
        </p:spPr>
      </p:pic>
      <p:pic>
        <p:nvPicPr>
          <p:cNvPr id="5" name="Picture 4">
            <a:extLst>
              <a:ext uri="{FF2B5EF4-FFF2-40B4-BE49-F238E27FC236}">
                <a16:creationId xmlns:a16="http://schemas.microsoft.com/office/drawing/2014/main" id="{2C7557B2-B5E2-4BB2-9BE5-40A94BF115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88846" y="1489415"/>
            <a:ext cx="5361140" cy="4062456"/>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DDF7C481-3703-4766-BCE6-930AD9982924}"/>
              </a:ext>
            </a:extLst>
          </p:cNvPr>
          <p:cNvCxnSpPr/>
          <p:nvPr/>
        </p:nvCxnSpPr>
        <p:spPr>
          <a:xfrm flipV="1">
            <a:off x="7427934" y="237995"/>
            <a:ext cx="3043825" cy="563671"/>
          </a:xfrm>
          <a:prstGeom prst="straightConnector1">
            <a:avLst/>
          </a:prstGeom>
          <a:ln w="82550">
            <a:solidFill>
              <a:srgbClr val="FF0000"/>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135962BD-8776-4BFB-8235-5F2D280D18EE}"/>
              </a:ext>
            </a:extLst>
          </p:cNvPr>
          <p:cNvSpPr/>
          <p:nvPr/>
        </p:nvSpPr>
        <p:spPr>
          <a:xfrm>
            <a:off x="1828799" y="2899776"/>
            <a:ext cx="1515650" cy="6701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18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6C131B-77B7-4438-8AB2-AF9E50DEA2B3}"/>
              </a:ext>
            </a:extLst>
          </p:cNvPr>
          <p:cNvPicPr>
            <a:picLocks noChangeAspect="1"/>
          </p:cNvPicPr>
          <p:nvPr/>
        </p:nvPicPr>
        <p:blipFill>
          <a:blip r:embed="rId3"/>
          <a:stretch>
            <a:fillRect/>
          </a:stretch>
        </p:blipFill>
        <p:spPr>
          <a:xfrm>
            <a:off x="0" y="-37524"/>
            <a:ext cx="12192000" cy="6933049"/>
          </a:xfrm>
          <a:prstGeom prst="rect">
            <a:avLst/>
          </a:prstGeom>
        </p:spPr>
      </p:pic>
      <p:sp>
        <p:nvSpPr>
          <p:cNvPr id="2" name="Title 1">
            <a:extLst>
              <a:ext uri="{FF2B5EF4-FFF2-40B4-BE49-F238E27FC236}">
                <a16:creationId xmlns:a16="http://schemas.microsoft.com/office/drawing/2014/main" id="{A88AA861-04AE-45E8-B2E0-BC5081AF0550}"/>
              </a:ext>
            </a:extLst>
          </p:cNvPr>
          <p:cNvSpPr>
            <a:spLocks noGrp="1"/>
          </p:cNvSpPr>
          <p:nvPr>
            <p:ph type="title"/>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5B61CFA-25A3-4B86-9E22-AB2735D3BE76}"/>
                  </a:ext>
                </a:extLst>
              </p14:cNvPr>
              <p14:cNvContentPartPr/>
              <p14:nvPr/>
            </p14:nvContentPartPr>
            <p14:xfrm>
              <a:off x="1477716" y="2793058"/>
              <a:ext cx="360" cy="360"/>
            </p14:xfrm>
          </p:contentPart>
        </mc:Choice>
        <mc:Fallback xmlns="">
          <p:pic>
            <p:nvPicPr>
              <p:cNvPr id="5" name="Ink 4">
                <a:extLst>
                  <a:ext uri="{FF2B5EF4-FFF2-40B4-BE49-F238E27FC236}">
                    <a16:creationId xmlns:a16="http://schemas.microsoft.com/office/drawing/2014/main" id="{55B61CFA-25A3-4B86-9E22-AB2735D3BE76}"/>
                  </a:ext>
                </a:extLst>
              </p:cNvPr>
              <p:cNvPicPr/>
              <p:nvPr/>
            </p:nvPicPr>
            <p:blipFill>
              <a:blip r:embed="rId5"/>
              <a:stretch>
                <a:fillRect/>
              </a:stretch>
            </p:blipFill>
            <p:spPr>
              <a:xfrm>
                <a:off x="1388076" y="261341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6894205-2213-4C9E-B0D3-116E5DD17287}"/>
                  </a:ext>
                </a:extLst>
              </p14:cNvPr>
              <p14:cNvContentPartPr/>
              <p14:nvPr/>
            </p14:nvContentPartPr>
            <p14:xfrm>
              <a:off x="463236" y="2675338"/>
              <a:ext cx="4696920" cy="120960"/>
            </p14:xfrm>
          </p:contentPart>
        </mc:Choice>
        <mc:Fallback xmlns="">
          <p:pic>
            <p:nvPicPr>
              <p:cNvPr id="6" name="Ink 5">
                <a:extLst>
                  <a:ext uri="{FF2B5EF4-FFF2-40B4-BE49-F238E27FC236}">
                    <a16:creationId xmlns:a16="http://schemas.microsoft.com/office/drawing/2014/main" id="{16894205-2213-4C9E-B0D3-116E5DD17287}"/>
                  </a:ext>
                </a:extLst>
              </p:cNvPr>
              <p:cNvPicPr/>
              <p:nvPr/>
            </p:nvPicPr>
            <p:blipFill>
              <a:blip r:embed="rId7"/>
              <a:stretch>
                <a:fillRect/>
              </a:stretch>
            </p:blipFill>
            <p:spPr>
              <a:xfrm>
                <a:off x="373596" y="2495698"/>
                <a:ext cx="4876560" cy="480600"/>
              </a:xfrm>
              <a:prstGeom prst="rect">
                <a:avLst/>
              </a:prstGeom>
            </p:spPr>
          </p:pic>
        </mc:Fallback>
      </mc:AlternateContent>
      <p:sp>
        <p:nvSpPr>
          <p:cNvPr id="7" name="Oval 6">
            <a:extLst>
              <a:ext uri="{FF2B5EF4-FFF2-40B4-BE49-F238E27FC236}">
                <a16:creationId xmlns:a16="http://schemas.microsoft.com/office/drawing/2014/main" id="{5273C0C1-C544-4F51-A2F5-6053A7A2FB68}"/>
              </a:ext>
            </a:extLst>
          </p:cNvPr>
          <p:cNvSpPr/>
          <p:nvPr/>
        </p:nvSpPr>
        <p:spPr>
          <a:xfrm>
            <a:off x="1477716" y="2693096"/>
            <a:ext cx="1515650" cy="6701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50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231A5AF-1A19-4E90-B6D4-60EC8C97DEF5}"/>
              </a:ext>
            </a:extLst>
          </p:cNvPr>
          <p:cNvPicPr>
            <a:picLocks noGrp="1" noChangeAspect="1"/>
          </p:cNvPicPr>
          <p:nvPr>
            <p:ph idx="1"/>
          </p:nvPr>
        </p:nvPicPr>
        <p:blipFill>
          <a:blip r:embed="rId3"/>
          <a:stretch>
            <a:fillRect/>
          </a:stretch>
        </p:blipFill>
        <p:spPr>
          <a:xfrm>
            <a:off x="1409705" y="0"/>
            <a:ext cx="10346499" cy="6735339"/>
          </a:xfrm>
          <a:prstGeom prst="rect">
            <a:avLst/>
          </a:prstGeom>
        </p:spPr>
      </p:pic>
    </p:spTree>
    <p:extLst>
      <p:ext uri="{BB962C8B-B14F-4D97-AF65-F5344CB8AC3E}">
        <p14:creationId xmlns:p14="http://schemas.microsoft.com/office/powerpoint/2010/main" val="220355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C7B0090-CCBC-4F5C-AC04-90B55E5D31C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351722" y="130262"/>
            <a:ext cx="6322270" cy="660184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CD4F6BE-9E62-4871-9C7C-C8349679DC76}"/>
              </a:ext>
            </a:extLst>
          </p:cNvPr>
          <p:cNvPicPr>
            <a:picLocks noChangeAspect="1"/>
          </p:cNvPicPr>
          <p:nvPr/>
        </p:nvPicPr>
        <p:blipFill>
          <a:blip r:embed="rId4"/>
          <a:stretch>
            <a:fillRect/>
          </a:stretch>
        </p:blipFill>
        <p:spPr>
          <a:xfrm>
            <a:off x="8692405" y="250471"/>
            <a:ext cx="3124471" cy="355122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705CDC7-F663-4DBF-9F68-06D9F55817B4}"/>
              </a:ext>
            </a:extLst>
          </p:cNvPr>
          <p:cNvPicPr>
            <a:picLocks noChangeAspect="1"/>
          </p:cNvPicPr>
          <p:nvPr/>
        </p:nvPicPr>
        <p:blipFill>
          <a:blip r:embed="rId5"/>
          <a:stretch>
            <a:fillRect/>
          </a:stretch>
        </p:blipFill>
        <p:spPr>
          <a:xfrm>
            <a:off x="8084284" y="2986576"/>
            <a:ext cx="3939881" cy="3490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721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 Tools</a:t>
            </a:r>
          </a:p>
        </p:txBody>
      </p:sp>
      <p:sp>
        <p:nvSpPr>
          <p:cNvPr id="3" name="Content Placeholder 2"/>
          <p:cNvSpPr>
            <a:spLocks noGrp="1"/>
          </p:cNvSpPr>
          <p:nvPr>
            <p:ph idx="1"/>
          </p:nvPr>
        </p:nvSpPr>
        <p:spPr>
          <a:xfrm>
            <a:off x="1409705" y="1800111"/>
            <a:ext cx="5691643" cy="4351338"/>
          </a:xfrm>
        </p:spPr>
        <p:txBody>
          <a:bodyPr/>
          <a:lstStyle/>
          <a:p>
            <a:pPr marL="0" indent="0">
              <a:buNone/>
            </a:pPr>
            <a:r>
              <a:rPr lang="en-US" sz="3200" dirty="0"/>
              <a:t>Under the Support menu:</a:t>
            </a:r>
          </a:p>
          <a:p>
            <a:r>
              <a:rPr lang="en-US" sz="3200" dirty="0"/>
              <a:t> </a:t>
            </a:r>
            <a:r>
              <a:rPr lang="en-US" dirty="0"/>
              <a:t>Frequently Asked Questions</a:t>
            </a:r>
          </a:p>
          <a:p>
            <a:r>
              <a:rPr lang="en-US" dirty="0"/>
              <a:t>Demonstration videos</a:t>
            </a:r>
          </a:p>
          <a:p>
            <a:r>
              <a:rPr lang="en-US" dirty="0"/>
              <a:t>Sample biomass supply contract</a:t>
            </a:r>
          </a:p>
          <a:p>
            <a:r>
              <a:rPr lang="en-US" dirty="0"/>
              <a:t>Quality control lab listings</a:t>
            </a:r>
          </a:p>
          <a:p>
            <a:endParaRPr lang="en-US" dirty="0"/>
          </a:p>
        </p:txBody>
      </p:sp>
      <p:pic>
        <p:nvPicPr>
          <p:cNvPr id="4" name="Picture 3">
            <a:extLst>
              <a:ext uri="{FF2B5EF4-FFF2-40B4-BE49-F238E27FC236}">
                <a16:creationId xmlns:a16="http://schemas.microsoft.com/office/drawing/2014/main" id="{B48B406C-3F22-468A-A954-36924D5F41C6}"/>
              </a:ext>
            </a:extLst>
          </p:cNvPr>
          <p:cNvPicPr>
            <a:picLocks noChangeAspect="1"/>
          </p:cNvPicPr>
          <p:nvPr/>
        </p:nvPicPr>
        <p:blipFill>
          <a:blip r:embed="rId3"/>
          <a:stretch>
            <a:fillRect/>
          </a:stretch>
        </p:blipFill>
        <p:spPr>
          <a:xfrm>
            <a:off x="7762517" y="1634315"/>
            <a:ext cx="3741226" cy="35893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885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9CBA76-3E27-4015-B879-7A77CA4F44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943" y="-11422"/>
            <a:ext cx="12192000" cy="6857990"/>
          </a:xfrm>
          <a:prstGeom prst="rect">
            <a:avLst/>
          </a:prstGeom>
        </p:spPr>
      </p:pic>
      <p:sp>
        <p:nvSpPr>
          <p:cNvPr id="9"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E4048C4-4808-4D99-BD5B-953FC5ADA6AF}"/>
              </a:ext>
            </a:extLst>
          </p:cNvPr>
          <p:cNvSpPr>
            <a:spLocks noGrp="1"/>
          </p:cNvSpPr>
          <p:nvPr>
            <p:ph type="title"/>
          </p:nvPr>
        </p:nvSpPr>
        <p:spPr>
          <a:xfrm>
            <a:off x="709448" y="1913950"/>
            <a:ext cx="4204137" cy="1342754"/>
          </a:xfrm>
        </p:spPr>
        <p:txBody>
          <a:bodyPr>
            <a:normAutofit/>
          </a:bodyPr>
          <a:lstStyle/>
          <a:p>
            <a:pPr algn="ctr"/>
            <a:r>
              <a:rPr lang="en-US" sz="3600" b="1" dirty="0"/>
              <a:t>MBIOEX: Next Steps</a:t>
            </a:r>
          </a:p>
        </p:txBody>
      </p:sp>
      <p:sp>
        <p:nvSpPr>
          <p:cNvPr id="3" name="Content Placeholder 2">
            <a:extLst>
              <a:ext uri="{FF2B5EF4-FFF2-40B4-BE49-F238E27FC236}">
                <a16:creationId xmlns:a16="http://schemas.microsoft.com/office/drawing/2014/main" id="{BD663CF9-0144-491D-86EB-DDF185979620}"/>
              </a:ext>
            </a:extLst>
          </p:cNvPr>
          <p:cNvSpPr>
            <a:spLocks noGrp="1"/>
          </p:cNvSpPr>
          <p:nvPr>
            <p:ph idx="1"/>
          </p:nvPr>
        </p:nvSpPr>
        <p:spPr>
          <a:xfrm>
            <a:off x="525516" y="2693097"/>
            <a:ext cx="4828362" cy="4153472"/>
          </a:xfrm>
        </p:spPr>
        <p:txBody>
          <a:bodyPr anchor="ctr">
            <a:normAutofit/>
          </a:bodyPr>
          <a:lstStyle/>
          <a:p>
            <a:pPr marL="0" indent="0">
              <a:buNone/>
            </a:pPr>
            <a:r>
              <a:rPr lang="en-US" sz="3200" dirty="0"/>
              <a:t>We need your help!</a:t>
            </a:r>
          </a:p>
          <a:p>
            <a:r>
              <a:rPr lang="en-US" dirty="0"/>
              <a:t>Promote across the Midwest &amp; in Canada</a:t>
            </a:r>
          </a:p>
          <a:p>
            <a:r>
              <a:rPr lang="en-US" dirty="0"/>
              <a:t>Support for annual hosting &amp; maintenance (~$1,500/year)</a:t>
            </a:r>
          </a:p>
          <a:p>
            <a:r>
              <a:rPr lang="en-US" dirty="0"/>
              <a:t>Suggestions for improvement</a:t>
            </a:r>
          </a:p>
        </p:txBody>
      </p:sp>
    </p:spTree>
    <p:extLst>
      <p:ext uri="{BB962C8B-B14F-4D97-AF65-F5344CB8AC3E}">
        <p14:creationId xmlns:p14="http://schemas.microsoft.com/office/powerpoint/2010/main" val="1333509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8F51-F8FF-412D-96D9-C8A24636D0A1}"/>
              </a:ext>
            </a:extLst>
          </p:cNvPr>
          <p:cNvSpPr>
            <a:spLocks noGrp="1"/>
          </p:cNvSpPr>
          <p:nvPr>
            <p:ph type="title"/>
          </p:nvPr>
        </p:nvSpPr>
        <p:spPr/>
        <p:txBody>
          <a:bodyPr>
            <a:normAutofit/>
          </a:bodyPr>
          <a:lstStyle/>
          <a:p>
            <a:pPr algn="ctr"/>
            <a:r>
              <a:rPr lang="en-US" dirty="0"/>
              <a:t>Acknowledgements</a:t>
            </a:r>
          </a:p>
        </p:txBody>
      </p:sp>
      <p:sp>
        <p:nvSpPr>
          <p:cNvPr id="3" name="Content Placeholder 2">
            <a:extLst>
              <a:ext uri="{FF2B5EF4-FFF2-40B4-BE49-F238E27FC236}">
                <a16:creationId xmlns:a16="http://schemas.microsoft.com/office/drawing/2014/main" id="{C9ABE61D-DAEB-4FA2-887F-5FD316804D6A}"/>
              </a:ext>
            </a:extLst>
          </p:cNvPr>
          <p:cNvSpPr>
            <a:spLocks noGrp="1"/>
          </p:cNvSpPr>
          <p:nvPr>
            <p:ph idx="1"/>
          </p:nvPr>
        </p:nvSpPr>
        <p:spPr>
          <a:xfrm>
            <a:off x="1946787" y="1800111"/>
            <a:ext cx="9978518" cy="4925154"/>
          </a:xfrm>
        </p:spPr>
        <p:txBody>
          <a:bodyPr>
            <a:normAutofit fontScale="77500" lnSpcReduction="20000"/>
          </a:bodyPr>
          <a:lstStyle/>
          <a:p>
            <a:pPr marL="0" indent="0">
              <a:buNone/>
            </a:pPr>
            <a:r>
              <a:rPr lang="en-US" sz="4000" dirty="0"/>
              <a:t>This project was possible with financial support from: </a:t>
            </a:r>
          </a:p>
          <a:p>
            <a:r>
              <a:rPr lang="en-US" sz="3100" dirty="0"/>
              <a:t>The USDA Forest Service Forest Products Marketing Unit</a:t>
            </a:r>
          </a:p>
          <a:p>
            <a:r>
              <a:rPr lang="en-US" sz="3100" dirty="0"/>
              <a:t>Heating The Midwest</a:t>
            </a:r>
          </a:p>
          <a:p>
            <a:pPr marL="0" indent="0">
              <a:buNone/>
            </a:pPr>
            <a:endParaRPr lang="en-US" sz="1700" dirty="0"/>
          </a:p>
          <a:p>
            <a:pPr marL="0" indent="0">
              <a:buNone/>
            </a:pPr>
            <a:r>
              <a:rPr lang="en-US" sz="4000" dirty="0"/>
              <a:t>Technical assistance, advice, and mentoring from:</a:t>
            </a:r>
          </a:p>
          <a:p>
            <a:r>
              <a:rPr lang="en-US" sz="3100" dirty="0"/>
              <a:t>Mr. Kevin Triemstra &amp; Premier IT – </a:t>
            </a:r>
            <a:r>
              <a:rPr lang="en-US" sz="3100" dirty="0" err="1"/>
              <a:t>Venkattram</a:t>
            </a:r>
            <a:r>
              <a:rPr lang="en-US" sz="3100" dirty="0"/>
              <a:t> Akkineni</a:t>
            </a:r>
          </a:p>
          <a:p>
            <a:pPr marL="0" indent="0">
              <a:buNone/>
            </a:pPr>
            <a:endParaRPr lang="en-US" sz="1700" dirty="0"/>
          </a:p>
          <a:p>
            <a:pPr marL="0" indent="0">
              <a:buNone/>
            </a:pPr>
            <a:r>
              <a:rPr lang="en-US" sz="4000" dirty="0"/>
              <a:t>Assistance of the HTM BR&amp;D Action Team and project team:  </a:t>
            </a:r>
          </a:p>
          <a:p>
            <a:r>
              <a:rPr lang="en-US" sz="3100" dirty="0"/>
              <a:t>Becky Philipp &amp; Alan Doering – AURI</a:t>
            </a:r>
          </a:p>
          <a:p>
            <a:r>
              <a:rPr lang="en-US" sz="3100" dirty="0"/>
              <a:t>Kristen Bergstrand, MN DNR</a:t>
            </a:r>
          </a:p>
          <a:p>
            <a:r>
              <a:rPr lang="en-US" sz="3100" dirty="0"/>
              <a:t>Sabina </a:t>
            </a:r>
            <a:r>
              <a:rPr lang="en-US" sz="3100" dirty="0" err="1"/>
              <a:t>Dhungana</a:t>
            </a:r>
            <a:r>
              <a:rPr lang="en-US" sz="3100" dirty="0"/>
              <a:t>, WI DNR</a:t>
            </a:r>
          </a:p>
          <a:p>
            <a:r>
              <a:rPr lang="en-US" sz="3100" dirty="0"/>
              <a:t>David Neumann, MI DNR</a:t>
            </a:r>
          </a:p>
          <a:p>
            <a:endParaRPr lang="en-US" dirty="0"/>
          </a:p>
        </p:txBody>
      </p:sp>
    </p:spTree>
    <p:extLst>
      <p:ext uri="{BB962C8B-B14F-4D97-AF65-F5344CB8AC3E}">
        <p14:creationId xmlns:p14="http://schemas.microsoft.com/office/powerpoint/2010/main" val="4073542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hand holding a banana&#10;&#10;Description generated with high confidence">
            <a:extLst>
              <a:ext uri="{FF2B5EF4-FFF2-40B4-BE49-F238E27FC236}">
                <a16:creationId xmlns:a16="http://schemas.microsoft.com/office/drawing/2014/main" id="{1C25D738-A10D-496B-91A6-9506B23678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itle 1">
            <a:extLst>
              <a:ext uri="{FF2B5EF4-FFF2-40B4-BE49-F238E27FC236}">
                <a16:creationId xmlns:a16="http://schemas.microsoft.com/office/drawing/2014/main" id="{42AADEA7-0532-495F-9CB8-A58923FA0121}"/>
              </a:ext>
            </a:extLst>
          </p:cNvPr>
          <p:cNvSpPr>
            <a:spLocks noGrp="1"/>
          </p:cNvSpPr>
          <p:nvPr>
            <p:ph type="title"/>
          </p:nvPr>
        </p:nvSpPr>
        <p:spPr>
          <a:xfrm>
            <a:off x="1610140" y="770123"/>
            <a:ext cx="5314536" cy="1325563"/>
          </a:xfrm>
        </p:spPr>
        <p:txBody>
          <a:bodyPr>
            <a:normAutofit/>
          </a:bodyPr>
          <a:lstStyle/>
          <a:p>
            <a:r>
              <a:rPr lang="en-US" dirty="0">
                <a:solidFill>
                  <a:schemeClr val="bg1"/>
                </a:solidFill>
              </a:rPr>
              <a:t>Thank You!</a:t>
            </a:r>
          </a:p>
        </p:txBody>
      </p:sp>
      <p:sp>
        <p:nvSpPr>
          <p:cNvPr id="3" name="Content Placeholder 2">
            <a:extLst>
              <a:ext uri="{FF2B5EF4-FFF2-40B4-BE49-F238E27FC236}">
                <a16:creationId xmlns:a16="http://schemas.microsoft.com/office/drawing/2014/main" id="{D189C5D1-C177-4D25-87C4-A0FC0BFEC6E2}"/>
              </a:ext>
            </a:extLst>
          </p:cNvPr>
          <p:cNvSpPr>
            <a:spLocks noGrp="1"/>
          </p:cNvSpPr>
          <p:nvPr>
            <p:ph idx="1"/>
          </p:nvPr>
        </p:nvSpPr>
        <p:spPr>
          <a:xfrm>
            <a:off x="1439189" y="2279017"/>
            <a:ext cx="5609220" cy="4329377"/>
          </a:xfrm>
        </p:spPr>
        <p:txBody>
          <a:bodyPr anchor="t">
            <a:normAutofit/>
          </a:bodyPr>
          <a:lstStyle/>
          <a:p>
            <a:pPr marL="0" indent="0">
              <a:buNone/>
            </a:pPr>
            <a:r>
              <a:rPr lang="en-US" sz="3200" dirty="0">
                <a:solidFill>
                  <a:schemeClr val="bg1"/>
                </a:solidFill>
              </a:rPr>
              <a:t>Questions?  Contact:</a:t>
            </a:r>
          </a:p>
          <a:p>
            <a:pPr marL="0" indent="0">
              <a:buNone/>
            </a:pPr>
            <a:endParaRPr lang="en-US" sz="3200" dirty="0">
              <a:solidFill>
                <a:schemeClr val="bg1"/>
              </a:solidFill>
            </a:endParaRPr>
          </a:p>
          <a:p>
            <a:pPr marL="0" indent="0">
              <a:buNone/>
            </a:pPr>
            <a:r>
              <a:rPr lang="en-US" sz="3200" dirty="0">
                <a:solidFill>
                  <a:schemeClr val="bg1"/>
                </a:solidFill>
              </a:rPr>
              <a:t>David Neumann</a:t>
            </a:r>
          </a:p>
          <a:p>
            <a:pPr marL="0" indent="0">
              <a:buNone/>
            </a:pPr>
            <a:r>
              <a:rPr lang="en-US" sz="3200" dirty="0">
                <a:solidFill>
                  <a:schemeClr val="bg1"/>
                </a:solidFill>
              </a:rPr>
              <a:t>Michigan Department of Natural Resources</a:t>
            </a:r>
          </a:p>
          <a:p>
            <a:pPr marL="0" indent="0">
              <a:buNone/>
            </a:pPr>
            <a:r>
              <a:rPr lang="en-US" sz="3200" u="sng" dirty="0">
                <a:solidFill>
                  <a:schemeClr val="bg1"/>
                </a:solidFill>
              </a:rPr>
              <a:t>neumannd@michigan.gov</a:t>
            </a:r>
          </a:p>
          <a:p>
            <a:pPr marL="0" indent="0">
              <a:buNone/>
            </a:pPr>
            <a:r>
              <a:rPr lang="en-US" sz="3200" dirty="0">
                <a:solidFill>
                  <a:schemeClr val="bg1"/>
                </a:solidFill>
              </a:rPr>
              <a:t>(517) 284-5887</a:t>
            </a:r>
            <a:endParaRPr lang="en-US" sz="1600" dirty="0">
              <a:solidFill>
                <a:schemeClr val="bg1"/>
              </a:solidFill>
            </a:endParaRPr>
          </a:p>
        </p:txBody>
      </p:sp>
    </p:spTree>
    <p:extLst>
      <p:ext uri="{BB962C8B-B14F-4D97-AF65-F5344CB8AC3E}">
        <p14:creationId xmlns:p14="http://schemas.microsoft.com/office/powerpoint/2010/main" val="168937097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962B-A901-4129-A201-456CBF128C3E}"/>
              </a:ext>
            </a:extLst>
          </p:cNvPr>
          <p:cNvSpPr>
            <a:spLocks noGrp="1"/>
          </p:cNvSpPr>
          <p:nvPr>
            <p:ph type="title"/>
          </p:nvPr>
        </p:nvSpPr>
        <p:spPr>
          <a:xfrm>
            <a:off x="2116899" y="-200967"/>
            <a:ext cx="9808406" cy="1531117"/>
          </a:xfrm>
        </p:spPr>
        <p:txBody>
          <a:bodyPr/>
          <a:lstStyle/>
          <a:p>
            <a:r>
              <a:rPr lang="en-US" dirty="0"/>
              <a:t>What is ‘MBIOEX?’</a:t>
            </a:r>
          </a:p>
        </p:txBody>
      </p:sp>
      <p:pic>
        <p:nvPicPr>
          <p:cNvPr id="5" name="Online Media 4">
            <a:extLst>
              <a:ext uri="{FF2B5EF4-FFF2-40B4-BE49-F238E27FC236}">
                <a16:creationId xmlns:a16="http://schemas.microsoft.com/office/drawing/2014/main" id="{85C6B81F-E924-4D6E-AF0E-EBDA9F62913E}"/>
              </a:ext>
            </a:extLst>
          </p:cNvPr>
          <p:cNvPicPr>
            <a:picLocks noRot="1" noChangeAspect="1"/>
          </p:cNvPicPr>
          <p:nvPr>
            <a:videoFile r:link="rId1"/>
          </p:nvPr>
        </p:nvPicPr>
        <p:blipFill>
          <a:blip r:embed="rId4"/>
          <a:stretch>
            <a:fillRect/>
          </a:stretch>
        </p:blipFill>
        <p:spPr>
          <a:xfrm>
            <a:off x="1997696" y="1067152"/>
            <a:ext cx="9399809" cy="5287393"/>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Tree>
    <p:extLst>
      <p:ext uri="{BB962C8B-B14F-4D97-AF65-F5344CB8AC3E}">
        <p14:creationId xmlns:p14="http://schemas.microsoft.com/office/powerpoint/2010/main" val="3012367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962B-A901-4129-A201-456CBF128C3E}"/>
              </a:ext>
            </a:extLst>
          </p:cNvPr>
          <p:cNvSpPr>
            <a:spLocks noGrp="1"/>
          </p:cNvSpPr>
          <p:nvPr>
            <p:ph type="title"/>
          </p:nvPr>
        </p:nvSpPr>
        <p:spPr>
          <a:xfrm>
            <a:off x="2116899" y="-200967"/>
            <a:ext cx="9808406" cy="1531117"/>
          </a:xfrm>
        </p:spPr>
        <p:txBody>
          <a:bodyPr/>
          <a:lstStyle/>
          <a:p>
            <a:r>
              <a:rPr lang="en-US" dirty="0"/>
              <a:t>What is ‘MBIOEX?’</a:t>
            </a:r>
          </a:p>
        </p:txBody>
      </p:sp>
      <p:pic>
        <p:nvPicPr>
          <p:cNvPr id="5" name="Online Media 4">
            <a:extLst>
              <a:ext uri="{FF2B5EF4-FFF2-40B4-BE49-F238E27FC236}">
                <a16:creationId xmlns:a16="http://schemas.microsoft.com/office/drawing/2014/main" id="{85C6B81F-E924-4D6E-AF0E-EBDA9F62913E}"/>
              </a:ext>
            </a:extLst>
          </p:cNvPr>
          <p:cNvPicPr>
            <a:picLocks noRot="1" noChangeAspect="1"/>
          </p:cNvPicPr>
          <p:nvPr>
            <a:videoFile r:link="rId1"/>
          </p:nvPr>
        </p:nvPicPr>
        <p:blipFill>
          <a:blip r:embed="rId4"/>
          <a:stretch>
            <a:fillRect/>
          </a:stretch>
        </p:blipFill>
        <p:spPr>
          <a:xfrm>
            <a:off x="2005070" y="1045029"/>
            <a:ext cx="9399809" cy="5287393"/>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pic>
        <p:nvPicPr>
          <p:cNvPr id="3" name="Picture 2">
            <a:extLst>
              <a:ext uri="{FF2B5EF4-FFF2-40B4-BE49-F238E27FC236}">
                <a16:creationId xmlns:a16="http://schemas.microsoft.com/office/drawing/2014/main" id="{43C164E3-E3BF-44D5-9DB7-821B27475833}"/>
              </a:ext>
            </a:extLst>
          </p:cNvPr>
          <p:cNvPicPr>
            <a:picLocks noChangeAspect="1"/>
          </p:cNvPicPr>
          <p:nvPr/>
        </p:nvPicPr>
        <p:blipFill>
          <a:blip r:embed="rId5"/>
          <a:stretch>
            <a:fillRect/>
          </a:stretch>
        </p:blipFill>
        <p:spPr>
          <a:xfrm>
            <a:off x="1843945" y="1045029"/>
            <a:ext cx="9560934" cy="5360464"/>
          </a:xfrm>
          <a:prstGeom prst="rect">
            <a:avLst/>
          </a:prstGeom>
        </p:spPr>
      </p:pic>
    </p:spTree>
    <p:extLst>
      <p:ext uri="{BB962C8B-B14F-4D97-AF65-F5344CB8AC3E}">
        <p14:creationId xmlns:p14="http://schemas.microsoft.com/office/powerpoint/2010/main" val="2321986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D954-A50C-4486-B289-23ED33D1777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F0D91A2-90B9-4E4F-810B-EE9266A9DD4B}"/>
              </a:ext>
            </a:extLst>
          </p:cNvPr>
          <p:cNvPicPr>
            <a:picLocks noGrp="1" noChangeAspect="1"/>
          </p:cNvPicPr>
          <p:nvPr>
            <p:ph idx="1"/>
          </p:nvPr>
        </p:nvPicPr>
        <p:blipFill>
          <a:blip r:embed="rId3"/>
          <a:stretch>
            <a:fillRect/>
          </a:stretch>
        </p:blipFill>
        <p:spPr>
          <a:xfrm>
            <a:off x="5133749" y="503052"/>
            <a:ext cx="6791556" cy="61025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3946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870D-4D03-4A3C-8EAA-9FF5F8654F29}"/>
              </a:ext>
            </a:extLst>
          </p:cNvPr>
          <p:cNvSpPr>
            <a:spLocks noGrp="1"/>
          </p:cNvSpPr>
          <p:nvPr>
            <p:ph type="title"/>
          </p:nvPr>
        </p:nvSpPr>
        <p:spPr/>
        <p:txBody>
          <a:bodyPr/>
          <a:lstStyle/>
          <a:p>
            <a:r>
              <a:rPr lang="en-US" dirty="0"/>
              <a:t>Place holder for FAQ page</a:t>
            </a:r>
          </a:p>
        </p:txBody>
      </p:sp>
      <p:sp>
        <p:nvSpPr>
          <p:cNvPr id="3" name="Content Placeholder 2">
            <a:extLst>
              <a:ext uri="{FF2B5EF4-FFF2-40B4-BE49-F238E27FC236}">
                <a16:creationId xmlns:a16="http://schemas.microsoft.com/office/drawing/2014/main" id="{589CEED3-FB29-40C9-BFF6-B3B7F16B574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5704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walking down a dirt road&#10;&#10;Description generated with very high confidence">
            <a:extLst>
              <a:ext uri="{FF2B5EF4-FFF2-40B4-BE49-F238E27FC236}">
                <a16:creationId xmlns:a16="http://schemas.microsoft.com/office/drawing/2014/main" id="{1B8DF87B-580A-4FE1-880C-BB768E6865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229962B-A901-4129-A201-456CBF128C3E}"/>
              </a:ext>
            </a:extLst>
          </p:cNvPr>
          <p:cNvSpPr>
            <a:spLocks noGrp="1"/>
          </p:cNvSpPr>
          <p:nvPr>
            <p:ph type="title"/>
          </p:nvPr>
        </p:nvSpPr>
        <p:spPr>
          <a:xfrm>
            <a:off x="2457450" y="900703"/>
            <a:ext cx="7277100" cy="941796"/>
          </a:xfrm>
          <a:solidFill>
            <a:schemeClr val="bg1">
              <a:alpha val="75000"/>
            </a:schemeClr>
          </a:solidFill>
          <a:ln w="38100" cap="sq">
            <a:solidFill>
              <a:schemeClr val="tx1">
                <a:lumMod val="75000"/>
                <a:lumOff val="25000"/>
              </a:schemeClr>
            </a:solidFill>
            <a:miter lim="800000"/>
          </a:ln>
        </p:spPr>
        <p:txBody>
          <a:bodyPr vert="horz" wrap="square" lIns="91440" tIns="45720" rIns="91440" bIns="45720" rtlCol="0" anchor="ctr">
            <a:normAutofit/>
          </a:bodyPr>
          <a:lstStyle/>
          <a:p>
            <a:pPr algn="ctr"/>
            <a:r>
              <a:rPr lang="en-US" sz="4800" dirty="0">
                <a:solidFill>
                  <a:schemeClr val="tx1">
                    <a:lumMod val="85000"/>
                    <a:lumOff val="15000"/>
                  </a:schemeClr>
                </a:solidFill>
              </a:rPr>
              <a:t>Why ‘MBIOEX?’</a:t>
            </a:r>
          </a:p>
        </p:txBody>
      </p:sp>
    </p:spTree>
    <p:extLst>
      <p:ext uri="{BB962C8B-B14F-4D97-AF65-F5344CB8AC3E}">
        <p14:creationId xmlns:p14="http://schemas.microsoft.com/office/powerpoint/2010/main" val="99790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E4E597-BD6F-4ABF-AD81-2613073F74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4605434"/>
            <a:ext cx="4064311" cy="2252566"/>
          </a:xfrm>
          <a:prstGeom prst="rect">
            <a:avLst/>
          </a:prstGeom>
        </p:spPr>
      </p:pic>
      <p:pic>
        <p:nvPicPr>
          <p:cNvPr id="21" name="Content Placeholder 4" descr="A close up of a tree&#10;&#10;Description generated with very high confidence">
            <a:extLst>
              <a:ext uri="{FF2B5EF4-FFF2-40B4-BE49-F238E27FC236}">
                <a16:creationId xmlns:a16="http://schemas.microsoft.com/office/drawing/2014/main" id="{58AFD633-944D-487C-86D4-0A633047A8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891520" y="1394256"/>
            <a:ext cx="2281271" cy="4064312"/>
          </a:xfrm>
          <a:prstGeom prst="rect">
            <a:avLst/>
          </a:prstGeom>
        </p:spPr>
      </p:pic>
      <p:pic>
        <p:nvPicPr>
          <p:cNvPr id="9" name="Picture 8" descr="A pile of dirt&#10;&#10;Description generated with very high confidence">
            <a:extLst>
              <a:ext uri="{FF2B5EF4-FFF2-40B4-BE49-F238E27FC236}">
                <a16:creationId xmlns:a16="http://schemas.microsoft.com/office/drawing/2014/main" id="{3E759A27-31BB-4EA4-A9F7-215B2A78C1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
            <a:ext cx="4064296" cy="2281286"/>
          </a:xfrm>
          <a:prstGeom prst="rect">
            <a:avLst/>
          </a:prstGeom>
        </p:spPr>
      </p:pic>
      <p:sp>
        <p:nvSpPr>
          <p:cNvPr id="26" name="Rectangle 25">
            <a:extLst>
              <a:ext uri="{FF2B5EF4-FFF2-40B4-BE49-F238E27FC236}">
                <a16:creationId xmlns:a16="http://schemas.microsoft.com/office/drawing/2014/main" id="{B849539B-3694-4E8A-A991-D68126CF33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096000" y="639740"/>
            <a:ext cx="5440680" cy="5578521"/>
          </a:xfrm>
          <a:prstGeom prst="rect">
            <a:avLst/>
          </a:prstGeom>
          <a:solidFill>
            <a:schemeClr val="bg1">
              <a:lumMod val="75000"/>
              <a:lumOff val="25000"/>
              <a:alpha val="93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85D24317-6D0E-4553-A14C-1FA053CABFB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AA718E0-F8D2-4975-85FE-D33E8A7B917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0B4850-945A-46A3-9947-3CA9A8DFB4A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building, indoor&#10;&#10;Description generated with very high confidence">
            <a:extLst>
              <a:ext uri="{FF2B5EF4-FFF2-40B4-BE49-F238E27FC236}">
                <a16:creationId xmlns:a16="http://schemas.microsoft.com/office/drawing/2014/main" id="{2A110835-65F1-4687-9909-B7596D6D67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
          <a:stretch/>
        </p:blipFill>
        <p:spPr>
          <a:xfrm rot="5400000">
            <a:off x="4684994" y="-640267"/>
            <a:ext cx="6858000" cy="8133358"/>
          </a:xfrm>
          <a:prstGeom prst="rect">
            <a:avLst/>
          </a:prstGeom>
        </p:spPr>
      </p:pic>
    </p:spTree>
    <p:extLst>
      <p:ext uri="{BB962C8B-B14F-4D97-AF65-F5344CB8AC3E}">
        <p14:creationId xmlns:p14="http://schemas.microsoft.com/office/powerpoint/2010/main" val="27631923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962B-A901-4129-A201-456CBF128C3E}"/>
              </a:ext>
            </a:extLst>
          </p:cNvPr>
          <p:cNvSpPr>
            <a:spLocks noGrp="1"/>
          </p:cNvSpPr>
          <p:nvPr>
            <p:ph type="title"/>
          </p:nvPr>
        </p:nvSpPr>
        <p:spPr>
          <a:xfrm>
            <a:off x="2116899" y="-200967"/>
            <a:ext cx="9808406" cy="1531117"/>
          </a:xfrm>
        </p:spPr>
        <p:txBody>
          <a:bodyPr/>
          <a:lstStyle/>
          <a:p>
            <a:r>
              <a:rPr lang="en-US" dirty="0" err="1"/>
              <a:t>MBioEX</a:t>
            </a:r>
            <a:r>
              <a:rPr lang="en-US" dirty="0"/>
              <a:t> can help!</a:t>
            </a:r>
          </a:p>
        </p:txBody>
      </p:sp>
      <p:pic>
        <p:nvPicPr>
          <p:cNvPr id="6" name="Picture 5">
            <a:extLst>
              <a:ext uri="{FF2B5EF4-FFF2-40B4-BE49-F238E27FC236}">
                <a16:creationId xmlns:a16="http://schemas.microsoft.com/office/drawing/2014/main" id="{996893E2-4C83-4754-BF33-67A7A5BE15CE}"/>
              </a:ext>
            </a:extLst>
          </p:cNvPr>
          <p:cNvPicPr>
            <a:picLocks noChangeAspect="1"/>
          </p:cNvPicPr>
          <p:nvPr/>
        </p:nvPicPr>
        <p:blipFill>
          <a:blip r:embed="rId3"/>
          <a:stretch>
            <a:fillRect/>
          </a:stretch>
        </p:blipFill>
        <p:spPr>
          <a:xfrm>
            <a:off x="2178091" y="1074265"/>
            <a:ext cx="9045432" cy="5120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948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6F55-BF1E-4697-952B-DB7820725D7E}"/>
              </a:ext>
            </a:extLst>
          </p:cNvPr>
          <p:cNvSpPr>
            <a:spLocks noGrp="1"/>
          </p:cNvSpPr>
          <p:nvPr>
            <p:ph type="title"/>
          </p:nvPr>
        </p:nvSpPr>
        <p:spPr/>
        <p:txBody>
          <a:bodyPr>
            <a:normAutofit/>
          </a:bodyPr>
          <a:lstStyle/>
          <a:p>
            <a:pPr algn="ctr"/>
            <a:r>
              <a:rPr lang="en-US" sz="3600" b="1" dirty="0"/>
              <a:t>Began as ‘The Minneapolis Biomass Exchange’</a:t>
            </a:r>
          </a:p>
        </p:txBody>
      </p:sp>
      <p:sp>
        <p:nvSpPr>
          <p:cNvPr id="3" name="Content Placeholder 2">
            <a:extLst>
              <a:ext uri="{FF2B5EF4-FFF2-40B4-BE49-F238E27FC236}">
                <a16:creationId xmlns:a16="http://schemas.microsoft.com/office/drawing/2014/main" id="{24040C56-45FA-498F-B020-31027B9A54A1}"/>
              </a:ext>
            </a:extLst>
          </p:cNvPr>
          <p:cNvSpPr>
            <a:spLocks noGrp="1"/>
          </p:cNvSpPr>
          <p:nvPr>
            <p:ph idx="1"/>
          </p:nvPr>
        </p:nvSpPr>
        <p:spPr>
          <a:xfrm>
            <a:off x="1409705" y="1800111"/>
            <a:ext cx="4686295" cy="4912188"/>
          </a:xfrm>
        </p:spPr>
        <p:txBody>
          <a:bodyPr>
            <a:normAutofit/>
          </a:bodyPr>
          <a:lstStyle/>
          <a:p>
            <a:pPr lvl="1"/>
            <a:r>
              <a:rPr lang="en-US" sz="3000" dirty="0"/>
              <a:t>Initiated by AURI &amp; the Minnesota Clean Energy Resource Team (CERTS) </a:t>
            </a:r>
          </a:p>
          <a:p>
            <a:pPr lvl="1"/>
            <a:r>
              <a:rPr lang="en-US" sz="3000" dirty="0"/>
              <a:t>New website developed by Kevin Triemstra</a:t>
            </a:r>
            <a:endParaRPr lang="en-US" sz="3000" b="1" dirty="0"/>
          </a:p>
          <a:p>
            <a:pPr lvl="1"/>
            <a:r>
              <a:rPr lang="en-US" sz="3000" dirty="0"/>
              <a:t>Connecting buyers and sellers of agricultural &amp; woody biomass</a:t>
            </a:r>
          </a:p>
          <a:p>
            <a:pPr lvl="1"/>
            <a:r>
              <a:rPr lang="en-US" sz="3000" dirty="0"/>
              <a:t>240+ listings from all over the world!</a:t>
            </a:r>
          </a:p>
          <a:p>
            <a:pPr lvl="1"/>
            <a:endParaRPr lang="en-US" sz="3200" dirty="0"/>
          </a:p>
        </p:txBody>
      </p:sp>
      <p:pic>
        <p:nvPicPr>
          <p:cNvPr id="5" name="Picture 4">
            <a:extLst>
              <a:ext uri="{FF2B5EF4-FFF2-40B4-BE49-F238E27FC236}">
                <a16:creationId xmlns:a16="http://schemas.microsoft.com/office/drawing/2014/main" id="{B39BC923-2DF9-4A3A-AEAB-3E1CBAC1D174}"/>
              </a:ext>
            </a:extLst>
          </p:cNvPr>
          <p:cNvPicPr>
            <a:picLocks noChangeAspect="1"/>
          </p:cNvPicPr>
          <p:nvPr/>
        </p:nvPicPr>
        <p:blipFill>
          <a:blip r:embed="rId3"/>
          <a:stretch>
            <a:fillRect/>
          </a:stretch>
        </p:blipFill>
        <p:spPr>
          <a:xfrm>
            <a:off x="6324476" y="1906437"/>
            <a:ext cx="5600829" cy="3203968"/>
          </a:xfrm>
          <a:prstGeom prst="rect">
            <a:avLst/>
          </a:prstGeom>
        </p:spPr>
      </p:pic>
    </p:spTree>
    <p:extLst>
      <p:ext uri="{BB962C8B-B14F-4D97-AF65-F5344CB8AC3E}">
        <p14:creationId xmlns:p14="http://schemas.microsoft.com/office/powerpoint/2010/main" val="218736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AB7E-764B-489A-A057-03AD26030B39}"/>
              </a:ext>
            </a:extLst>
          </p:cNvPr>
          <p:cNvSpPr>
            <a:spLocks noGrp="1"/>
          </p:cNvSpPr>
          <p:nvPr>
            <p:ph type="title"/>
          </p:nvPr>
        </p:nvSpPr>
        <p:spPr>
          <a:xfrm>
            <a:off x="1409705" y="365125"/>
            <a:ext cx="10515600" cy="1601461"/>
          </a:xfrm>
        </p:spPr>
        <p:txBody>
          <a:bodyPr>
            <a:normAutofit/>
          </a:bodyPr>
          <a:lstStyle/>
          <a:p>
            <a:pPr algn="ctr"/>
            <a:r>
              <a:rPr lang="en-US" sz="4800" dirty="0"/>
              <a:t>Now – rebranded &amp; refocused as</a:t>
            </a:r>
            <a:br>
              <a:rPr lang="en-US" sz="4800" dirty="0"/>
            </a:br>
            <a:r>
              <a:rPr lang="en-US" sz="4800" dirty="0"/>
              <a:t> the Midwest Biomass Exchange</a:t>
            </a:r>
          </a:p>
        </p:txBody>
      </p:sp>
      <p:sp>
        <p:nvSpPr>
          <p:cNvPr id="3" name="Content Placeholder 2">
            <a:extLst>
              <a:ext uri="{FF2B5EF4-FFF2-40B4-BE49-F238E27FC236}">
                <a16:creationId xmlns:a16="http://schemas.microsoft.com/office/drawing/2014/main" id="{FC7FEA26-07F0-484D-88AF-901F2A8FA4F3}"/>
              </a:ext>
            </a:extLst>
          </p:cNvPr>
          <p:cNvSpPr>
            <a:spLocks noGrp="1"/>
          </p:cNvSpPr>
          <p:nvPr>
            <p:ph idx="1"/>
          </p:nvPr>
        </p:nvSpPr>
        <p:spPr>
          <a:xfrm>
            <a:off x="1578279" y="2079322"/>
            <a:ext cx="4681442" cy="4778678"/>
          </a:xfrm>
        </p:spPr>
        <p:txBody>
          <a:bodyPr>
            <a:normAutofit/>
          </a:bodyPr>
          <a:lstStyle/>
          <a:p>
            <a:r>
              <a:rPr lang="en-US" sz="3200" dirty="0"/>
              <a:t>Domain transferred to HTM</a:t>
            </a:r>
          </a:p>
          <a:p>
            <a:r>
              <a:rPr lang="en-US" sz="3200" dirty="0"/>
              <a:t>Revision funded by the USDA FS Forest Products Marketing Unit</a:t>
            </a:r>
          </a:p>
          <a:p>
            <a:pPr lvl="1"/>
            <a:r>
              <a:rPr lang="en-US" sz="2800" dirty="0"/>
              <a:t>Platform expanded to focus on HTM’s member-states, the U.S. &amp; Canada</a:t>
            </a:r>
          </a:p>
          <a:p>
            <a:pPr lvl="1"/>
            <a:r>
              <a:rPr lang="en-US" sz="2800" dirty="0"/>
              <a:t>Woody- and agricultural-biomass for fuels</a:t>
            </a:r>
          </a:p>
          <a:p>
            <a:pPr lvl="1"/>
            <a:endParaRPr lang="en-US" dirty="0"/>
          </a:p>
        </p:txBody>
      </p:sp>
      <p:pic>
        <p:nvPicPr>
          <p:cNvPr id="5" name="Picture 4">
            <a:extLst>
              <a:ext uri="{FF2B5EF4-FFF2-40B4-BE49-F238E27FC236}">
                <a16:creationId xmlns:a16="http://schemas.microsoft.com/office/drawing/2014/main" id="{2EAD829F-4EDA-4739-9756-1ECD07E8A2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836" r="12399"/>
          <a:stretch/>
        </p:blipFill>
        <p:spPr>
          <a:xfrm>
            <a:off x="6259721" y="2079322"/>
            <a:ext cx="5086246" cy="4072127"/>
          </a:xfrm>
          <a:prstGeom prst="rect">
            <a:avLst/>
          </a:prstGeom>
        </p:spPr>
      </p:pic>
    </p:spTree>
    <p:extLst>
      <p:ext uri="{BB962C8B-B14F-4D97-AF65-F5344CB8AC3E}">
        <p14:creationId xmlns:p14="http://schemas.microsoft.com/office/powerpoint/2010/main" val="50385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09567A6-E430-41D4-8E5F-E8FDDE43727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1" b="16606"/>
          <a:stretch/>
        </p:blipFill>
        <p:spPr>
          <a:xfrm>
            <a:off x="4697361" y="20916"/>
            <a:ext cx="7394533" cy="681616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3DD8D69-95E5-4AB4-91C7-0B1B644153DE}"/>
              </a:ext>
            </a:extLst>
          </p:cNvPr>
          <p:cNvSpPr txBox="1"/>
          <p:nvPr/>
        </p:nvSpPr>
        <p:spPr>
          <a:xfrm>
            <a:off x="8773629" y="6126745"/>
            <a:ext cx="3318265" cy="584775"/>
          </a:xfrm>
          <a:prstGeom prst="rect">
            <a:avLst/>
          </a:prstGeom>
          <a:noFill/>
        </p:spPr>
        <p:txBody>
          <a:bodyPr wrap="square" rtlCol="0">
            <a:spAutoFit/>
          </a:bodyPr>
          <a:lstStyle/>
          <a:p>
            <a:r>
              <a:rPr lang="en-US" sz="3200" b="1" dirty="0">
                <a:solidFill>
                  <a:srgbClr val="FF0000"/>
                </a:solidFill>
              </a:rPr>
              <a:t>www.mbioex.com</a:t>
            </a:r>
          </a:p>
        </p:txBody>
      </p:sp>
      <p:sp>
        <p:nvSpPr>
          <p:cNvPr id="2" name="TextBox 1">
            <a:extLst>
              <a:ext uri="{FF2B5EF4-FFF2-40B4-BE49-F238E27FC236}">
                <a16:creationId xmlns:a16="http://schemas.microsoft.com/office/drawing/2014/main" id="{E15C61B6-6ADF-4ED4-AA4E-6148B9F12A48}"/>
              </a:ext>
            </a:extLst>
          </p:cNvPr>
          <p:cNvSpPr txBox="1"/>
          <p:nvPr/>
        </p:nvSpPr>
        <p:spPr>
          <a:xfrm>
            <a:off x="1231490" y="735954"/>
            <a:ext cx="3340510" cy="3816429"/>
          </a:xfrm>
          <a:prstGeom prst="rect">
            <a:avLst/>
          </a:prstGeom>
          <a:noFill/>
        </p:spPr>
        <p:txBody>
          <a:bodyPr wrap="square" rtlCol="0">
            <a:spAutoFit/>
          </a:bodyPr>
          <a:lstStyle/>
          <a:p>
            <a:r>
              <a:rPr lang="en-US" sz="3200" dirty="0"/>
              <a:t>Changes: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800" dirty="0"/>
              <a:t>Refocused on the US &amp; Canada</a:t>
            </a:r>
          </a:p>
          <a:p>
            <a:pPr marL="285750" indent="-285750">
              <a:buFont typeface="Arial" panose="020B0604020202020204" pitchFamily="34" charset="0"/>
              <a:buChar char="•"/>
            </a:pPr>
            <a:r>
              <a:rPr lang="en-US" sz="2800" dirty="0"/>
              <a:t>Refocused on biomass fuels</a:t>
            </a:r>
          </a:p>
          <a:p>
            <a:pPr marL="285750" indent="-285750">
              <a:buFont typeface="Arial" panose="020B0604020202020204" pitchFamily="34" charset="0"/>
              <a:buChar char="•"/>
            </a:pPr>
            <a:r>
              <a:rPr lang="en-US" sz="2800" dirty="0"/>
              <a:t>Revised the biomass feedstock descriptors</a:t>
            </a:r>
          </a:p>
        </p:txBody>
      </p:sp>
    </p:spTree>
    <p:extLst>
      <p:ext uri="{BB962C8B-B14F-4D97-AF65-F5344CB8AC3E}">
        <p14:creationId xmlns:p14="http://schemas.microsoft.com/office/powerpoint/2010/main" val="2343722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C24335-AA97-4517-86D6-D8651AAC4849}"/>
              </a:ext>
            </a:extLst>
          </p:cNvPr>
          <p:cNvPicPr>
            <a:picLocks noChangeAspect="1"/>
          </p:cNvPicPr>
          <p:nvPr/>
        </p:nvPicPr>
        <p:blipFill>
          <a:blip r:embed="rId3"/>
          <a:stretch>
            <a:fillRect/>
          </a:stretch>
        </p:blipFill>
        <p:spPr>
          <a:xfrm>
            <a:off x="117848" y="-1"/>
            <a:ext cx="11882086" cy="6848297"/>
          </a:xfrm>
          <a:prstGeom prst="rect">
            <a:avLst/>
          </a:prstGeom>
        </p:spPr>
      </p:pic>
    </p:spTree>
    <p:extLst>
      <p:ext uri="{BB962C8B-B14F-4D97-AF65-F5344CB8AC3E}">
        <p14:creationId xmlns:p14="http://schemas.microsoft.com/office/powerpoint/2010/main" val="3353941121"/>
      </p:ext>
    </p:extLst>
  </p:cSld>
  <p:clrMapOvr>
    <a:masterClrMapping/>
  </p:clrMapOvr>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1399</Words>
  <Application>Microsoft Office PowerPoint</Application>
  <PresentationFormat>Widescreen</PresentationFormat>
  <Paragraphs>130</Paragraphs>
  <Slides>21</Slides>
  <Notes>17</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What is ‘MBIOEX?’</vt:lpstr>
      <vt:lpstr>Why ‘MBIOEX?’</vt:lpstr>
      <vt:lpstr>PowerPoint Presentation</vt:lpstr>
      <vt:lpstr>MBioEX can help!</vt:lpstr>
      <vt:lpstr>Began as ‘The Minneapolis Biomass Exchange’</vt:lpstr>
      <vt:lpstr>Now – rebranded &amp; refocused as  the Midwest Biomass Exchange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 Tools</vt:lpstr>
      <vt:lpstr>MBIOEX: Next Steps</vt:lpstr>
      <vt:lpstr>Acknowledgements</vt:lpstr>
      <vt:lpstr>Thank You!</vt:lpstr>
      <vt:lpstr>What is ‘MBIOEX?’</vt:lpstr>
      <vt:lpstr>PowerPoint Presentation</vt:lpstr>
      <vt:lpstr>Place holder for FAQ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Neumann, David (DNR)</dc:creator>
  <cp:lastModifiedBy>Neumann, David (DNR)</cp:lastModifiedBy>
  <cp:revision>48</cp:revision>
  <dcterms:created xsi:type="dcterms:W3CDTF">2018-04-13T19:29:33Z</dcterms:created>
  <dcterms:modified xsi:type="dcterms:W3CDTF">2018-05-02T12:13:23Z</dcterms:modified>
</cp:coreProperties>
</file>