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33"/>
  </p:notesMasterIdLst>
  <p:handoutMasterIdLst>
    <p:handoutMasterId r:id="rId34"/>
  </p:handoutMasterIdLst>
  <p:sldIdLst>
    <p:sldId id="337" r:id="rId2"/>
    <p:sldId id="398" r:id="rId3"/>
    <p:sldId id="371" r:id="rId4"/>
    <p:sldId id="372" r:id="rId5"/>
    <p:sldId id="373" r:id="rId6"/>
    <p:sldId id="338" r:id="rId7"/>
    <p:sldId id="383" r:id="rId8"/>
    <p:sldId id="384" r:id="rId9"/>
    <p:sldId id="385" r:id="rId10"/>
    <p:sldId id="396" r:id="rId11"/>
    <p:sldId id="362" r:id="rId12"/>
    <p:sldId id="382" r:id="rId13"/>
    <p:sldId id="386" r:id="rId14"/>
    <p:sldId id="388" r:id="rId15"/>
    <p:sldId id="389" r:id="rId16"/>
    <p:sldId id="355" r:id="rId17"/>
    <p:sldId id="374" r:id="rId18"/>
    <p:sldId id="357" r:id="rId19"/>
    <p:sldId id="392" r:id="rId20"/>
    <p:sldId id="393" r:id="rId21"/>
    <p:sldId id="394" r:id="rId22"/>
    <p:sldId id="378" r:id="rId23"/>
    <p:sldId id="391" r:id="rId24"/>
    <p:sldId id="377" r:id="rId25"/>
    <p:sldId id="356" r:id="rId26"/>
    <p:sldId id="379" r:id="rId27"/>
    <p:sldId id="397" r:id="rId28"/>
    <p:sldId id="380" r:id="rId29"/>
    <p:sldId id="399" r:id="rId30"/>
    <p:sldId id="381" r:id="rId31"/>
    <p:sldId id="395" r:id="rId3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ry Nanti" initials="TN" lastIdx="2" clrIdx="0">
    <p:extLst>
      <p:ext uri="{19B8F6BF-5375-455C-9EA6-DF929625EA0E}">
        <p15:presenceInfo xmlns:p15="http://schemas.microsoft.com/office/powerpoint/2012/main" userId="S-1-5-21-246888468-814701900-1542849698-77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0878C4"/>
    <a:srgbClr val="FF0000"/>
    <a:srgbClr val="339933"/>
    <a:srgbClr val="BB3F4B"/>
    <a:srgbClr val="3366CC"/>
    <a:srgbClr val="0066CC"/>
    <a:srgbClr val="33CC33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865" autoAdjust="0"/>
  </p:normalViewPr>
  <p:slideViewPr>
    <p:cSldViewPr snapToGrid="0">
      <p:cViewPr varScale="1">
        <p:scale>
          <a:sx n="94" d="100"/>
          <a:sy n="94" d="100"/>
        </p:scale>
        <p:origin x="12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ACEDE-0471-4B00-BA6C-CEAB1C6FB0E9}" type="datetimeFigureOut">
              <a:rPr lang="en-US" smtClean="0"/>
              <a:t>5/2/2018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19A7F-3E24-404A-8061-B49F34F34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889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6F661-E386-433A-B91B-D12594785A99}" type="datetimeFigureOut">
              <a:rPr lang="en-US" smtClean="0"/>
              <a:t>5/2/2018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6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E26E5-78C1-4548-AC9A-2A16B76BC0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895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8A640-B15F-420E-9514-10D60A434820}" type="datetime1">
              <a:rPr lang="en-US" smtClean="0"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235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9514-FEC5-49F9-9132-B0E03804D7EF}" type="datetime1">
              <a:rPr lang="en-US" smtClean="0"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814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EC8E-BB1D-4ED6-A0F7-78B52D0A4F19}" type="datetime1">
              <a:rPr lang="en-US" smtClean="0"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730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A2B3-B08A-4BD0-863E-13171D3A6633}" type="datetime1">
              <a:rPr lang="en-US" smtClean="0"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12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22F6-2C97-4A3B-9637-1F7BB5061B07}" type="datetime1">
              <a:rPr lang="en-US" smtClean="0"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442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DF3DB-0FDC-4920-A082-4D44D094DC2F}" type="datetime1">
              <a:rPr lang="en-US" smtClean="0"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15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6960-B901-4FAB-88DC-66D30AB59DE6}" type="datetime1">
              <a:rPr lang="en-US" smtClean="0"/>
              <a:t>5/2/2018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819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5503-EFEE-4EC9-B35F-3C587AA09CF5}" type="datetime1">
              <a:rPr lang="en-US" smtClean="0"/>
              <a:t>5/2/2018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77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DB18-15C4-4C84-94CC-8979FC1D6463}" type="datetime1">
              <a:rPr lang="en-US" smtClean="0"/>
              <a:t>5/2/2018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765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CBDCEFA-39A1-409B-8CFD-CA606179E07F}" type="datetime1">
              <a:rPr lang="en-US" smtClean="0"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56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E6B9-CC27-4B64-9798-3C33B977B4D9}" type="datetime1">
              <a:rPr lang="en-US" smtClean="0"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746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62D35C6-A8C4-4044-B7AC-A3FEE22D0524}" type="datetime1">
              <a:rPr lang="en-US" smtClean="0"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94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Heating the Midwest</a:t>
            </a:r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1400" b="1" smtClean="0"/>
              <a:t>1</a:t>
            </a:fld>
            <a:endParaRPr lang="en-US" sz="1400" b="1" dirty="0"/>
          </a:p>
        </p:txBody>
      </p:sp>
      <p:pic>
        <p:nvPicPr>
          <p:cNvPr id="8" name="Picture 7" descr="\\Docserv\ege\Marketing\Duluth\Rebranding\DuluthEnergySystems-logo-suite\Inline\DES-logo-inlin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626164" y="688366"/>
            <a:ext cx="4399059" cy="1259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602" y="738632"/>
            <a:ext cx="1002461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6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Duluth Energy Systems</a:t>
            </a:r>
            <a:endParaRPr lang="en-US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We provide thermal energy for:</a:t>
            </a:r>
          </a:p>
          <a:p>
            <a:pPr marL="578358" lvl="1" indent="-285750"/>
            <a:r>
              <a:rPr lang="en-US" sz="2800" dirty="0" smtClean="0"/>
              <a:t>Hospitals</a:t>
            </a:r>
          </a:p>
          <a:p>
            <a:pPr marL="578358" lvl="1" indent="-285750"/>
            <a:r>
              <a:rPr lang="en-US" sz="2800" dirty="0" smtClean="0"/>
              <a:t>Government Buildings</a:t>
            </a:r>
          </a:p>
          <a:p>
            <a:pPr marL="578358" lvl="1" indent="-285750"/>
            <a:r>
              <a:rPr lang="en-US" sz="2800" dirty="0" smtClean="0"/>
              <a:t>Financial Institutions</a:t>
            </a:r>
          </a:p>
          <a:p>
            <a:pPr marL="578358" lvl="1" indent="-285750"/>
            <a:r>
              <a:rPr lang="en-US" sz="2800" dirty="0" smtClean="0"/>
              <a:t>Hotels</a:t>
            </a:r>
          </a:p>
          <a:p>
            <a:pPr marL="578358" lvl="1" indent="-285750"/>
            <a:r>
              <a:rPr lang="en-US" sz="2800" dirty="0" smtClean="0"/>
              <a:t>Small Shops</a:t>
            </a:r>
          </a:p>
          <a:p>
            <a:pPr marL="578358" lvl="1" indent="-285750"/>
            <a:r>
              <a:rPr lang="en-US" sz="2800" dirty="0" smtClean="0"/>
              <a:t>Tourist Centers</a:t>
            </a:r>
          </a:p>
          <a:p>
            <a:endParaRPr lang="en-US" dirty="0" smtClean="0"/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1400" b="1" smtClean="0"/>
              <a:t>10</a:t>
            </a:fld>
            <a:endParaRPr lang="en-US" sz="1400" b="1" dirty="0"/>
          </a:p>
        </p:txBody>
      </p:sp>
      <p:pic>
        <p:nvPicPr>
          <p:cNvPr id="8" name="Picture 7" descr="\\Docserv\ege\Marketing\Duluth\Rebranding\DuluthEnergySystems-logo-suite\Inline\DES-logo-inlin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0" y="1930399"/>
            <a:ext cx="2112658" cy="1406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97953" y="5029200"/>
            <a:ext cx="2528247" cy="1176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212" y="3511550"/>
            <a:ext cx="2466975" cy="163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4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054803" y="2263548"/>
            <a:ext cx="3133725" cy="2943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721" y="501849"/>
            <a:ext cx="4395597" cy="12619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91252" y="1765737"/>
            <a:ext cx="2800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Thermal Energy Provider to</a:t>
            </a:r>
            <a:endParaRPr lang="en-US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" y="2082799"/>
            <a:ext cx="7950077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1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721" y="501849"/>
            <a:ext cx="4395597" cy="12619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752" y="2121535"/>
            <a:ext cx="2162175" cy="1619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142" y="2030730"/>
            <a:ext cx="1590675" cy="163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877" y="4344352"/>
            <a:ext cx="2752725" cy="1095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822" y="1632585"/>
            <a:ext cx="1895475" cy="1885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6527" y="4043045"/>
            <a:ext cx="1495425" cy="13525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4802" y="4526280"/>
            <a:ext cx="197167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3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Strategic Plan</a:t>
            </a:r>
            <a:endParaRPr lang="en-US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Critical Upgrades to Existing System</a:t>
            </a:r>
          </a:p>
          <a:p>
            <a:r>
              <a:rPr lang="en-US" sz="3200" dirty="0" smtClean="0"/>
              <a:t>Efficiency Improvements (Hot Water)</a:t>
            </a:r>
          </a:p>
          <a:p>
            <a:r>
              <a:rPr lang="en-US" sz="3200" dirty="0" smtClean="0"/>
              <a:t>Renewable Energy</a:t>
            </a:r>
          </a:p>
          <a:p>
            <a:r>
              <a:rPr lang="en-US" sz="3200" dirty="0" smtClean="0"/>
              <a:t>System Growth</a:t>
            </a: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1400" b="1" smtClean="0"/>
              <a:t>13</a:t>
            </a:fld>
            <a:endParaRPr lang="en-US" sz="1400" b="1" dirty="0"/>
          </a:p>
        </p:txBody>
      </p:sp>
      <p:pic>
        <p:nvPicPr>
          <p:cNvPr id="8" name="Picture 7" descr="\\Docserv\ege\Marketing\Duluth\Rebranding\DuluthEnergySystems-logo-suite\Inline\DES-logo-inlin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2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Strategic Plan</a:t>
            </a:r>
            <a:endParaRPr lang="en-US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Critical Upgrades to Existing System</a:t>
            </a:r>
          </a:p>
          <a:p>
            <a:pPr lvl="1"/>
            <a:r>
              <a:rPr lang="en-US" sz="3200" dirty="0" smtClean="0"/>
              <a:t>Total Plant Outage / Repair</a:t>
            </a:r>
          </a:p>
          <a:p>
            <a:pPr lvl="1"/>
            <a:r>
              <a:rPr lang="en-US" sz="3200" dirty="0" smtClean="0"/>
              <a:t>Safety Upgrades</a:t>
            </a:r>
          </a:p>
          <a:p>
            <a:pPr lvl="1"/>
            <a:r>
              <a:rPr lang="en-US" sz="3200" dirty="0" smtClean="0"/>
              <a:t>Equipment Overhaul / Replacements</a:t>
            </a:r>
          </a:p>
          <a:p>
            <a:pPr lvl="1"/>
            <a:r>
              <a:rPr lang="en-US" sz="3200" dirty="0" smtClean="0"/>
              <a:t>Trending &amp; Data</a:t>
            </a:r>
          </a:p>
          <a:p>
            <a:pPr lvl="1"/>
            <a:r>
              <a:rPr lang="en-US" sz="3200" dirty="0"/>
              <a:t>G</a:t>
            </a:r>
            <a:r>
              <a:rPr lang="en-US" sz="3200" dirty="0" smtClean="0"/>
              <a:t>as Burner Management System Upgrade</a:t>
            </a:r>
          </a:p>
          <a:p>
            <a:pPr lvl="1"/>
            <a:r>
              <a:rPr lang="en-US" sz="3200" dirty="0" smtClean="0"/>
              <a:t>Reliable Emergency </a:t>
            </a:r>
            <a:r>
              <a:rPr lang="en-US" sz="3200" dirty="0"/>
              <a:t>P</a:t>
            </a:r>
            <a:r>
              <a:rPr lang="en-US" sz="3200" dirty="0" smtClean="0"/>
              <a:t>ower</a:t>
            </a:r>
          </a:p>
          <a:p>
            <a:endParaRPr lang="en-US" dirty="0" smtClean="0"/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1400" b="1" smtClean="0"/>
              <a:t>14</a:t>
            </a:fld>
            <a:endParaRPr lang="en-US" sz="1400" b="1" dirty="0"/>
          </a:p>
        </p:txBody>
      </p:sp>
      <p:pic>
        <p:nvPicPr>
          <p:cNvPr id="8" name="Picture 7" descr="\\Docserv\ege\Marketing\Duluth\Rebranding\DuluthEnergySystems-logo-suite\Inline\DES-logo-inlin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5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Strategic Plan</a:t>
            </a:r>
            <a:endParaRPr lang="en-US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Efficiency Improvements</a:t>
            </a:r>
          </a:p>
          <a:p>
            <a:pPr lvl="1"/>
            <a:r>
              <a:rPr lang="en-US" sz="3200" dirty="0" smtClean="0"/>
              <a:t>Hot Water Conversion</a:t>
            </a:r>
          </a:p>
          <a:p>
            <a:pPr lvl="1"/>
            <a:r>
              <a:rPr lang="en-US" sz="3200" dirty="0" smtClean="0"/>
              <a:t>How to Fund?</a:t>
            </a:r>
          </a:p>
          <a:p>
            <a:pPr lvl="1"/>
            <a:r>
              <a:rPr lang="en-US" sz="3200" dirty="0" smtClean="0"/>
              <a:t>Where to Start?</a:t>
            </a:r>
          </a:p>
          <a:p>
            <a:pPr lvl="1"/>
            <a:endParaRPr lang="en-US" dirty="0" smtClean="0"/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1400" b="1" smtClean="0"/>
              <a:t>15</a:t>
            </a:fld>
            <a:endParaRPr lang="en-US" sz="1400" b="1" dirty="0"/>
          </a:p>
        </p:txBody>
      </p:sp>
      <p:pic>
        <p:nvPicPr>
          <p:cNvPr id="8" name="Picture 7" descr="\\Docserv\ege\Marketing\Duluth\Rebranding\DuluthEnergySystems-logo-suite\Inline\DES-logo-inlin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9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Conversion to Hot 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Duluth announced intention to modernize Superior Street</a:t>
            </a:r>
          </a:p>
          <a:p>
            <a:pPr marL="0" indent="0">
              <a:buNone/>
            </a:pPr>
            <a:r>
              <a:rPr lang="en-US" sz="3200" dirty="0" smtClean="0"/>
              <a:t>17 Blocks over 3 years</a:t>
            </a:r>
          </a:p>
          <a:p>
            <a:pPr marL="0" indent="0">
              <a:buNone/>
            </a:pPr>
            <a:r>
              <a:rPr lang="en-US" sz="3200" dirty="0" smtClean="0"/>
              <a:t>Building-Face to Building-Face Project</a:t>
            </a:r>
          </a:p>
          <a:p>
            <a:pPr marL="0" indent="0">
              <a:buNone/>
            </a:pPr>
            <a:r>
              <a:rPr lang="en-US" sz="3200" dirty="0" smtClean="0"/>
              <a:t>Replacement and Upgrade of all Utilities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 descr="\\Docserv\ege\Marketing\Duluth\Rebranding\DuluthEnergySystems-logo-suite\Inline\DES-logo-inlin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8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Superior Street Project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960" y="1849119"/>
            <a:ext cx="7609840" cy="426151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453640" y="5219700"/>
            <a:ext cx="876300" cy="563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737860" y="5234940"/>
            <a:ext cx="937260" cy="563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543300" y="5013960"/>
            <a:ext cx="1379220" cy="563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461760" y="4876800"/>
            <a:ext cx="937260" cy="563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648360" y="5177135"/>
            <a:ext cx="55015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1932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 descr="\\Docserv\ege\Marketing\Duluth\Rebranding\DuluthEnergySystems-logo-suite\Inline\DES-logo-inlin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5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604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Decisions…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01168" lvl="1" indent="0">
              <a:buClrTx/>
              <a:buNone/>
            </a:pPr>
            <a:endParaRPr lang="en-US" sz="2400" baseline="30000" dirty="0" smtClean="0"/>
          </a:p>
          <a:p>
            <a:pPr lvl="2">
              <a:buClrTx/>
              <a:buFont typeface="Arial" panose="020B0604020202020204" pitchFamily="34" charset="0"/>
              <a:buChar char="•"/>
            </a:pPr>
            <a:endParaRPr lang="en-US" sz="2000" baseline="30000" dirty="0"/>
          </a:p>
          <a:p>
            <a:pPr lvl="2">
              <a:buClrTx/>
              <a:buFont typeface="Arial" panose="020B0604020202020204" pitchFamily="34" charset="0"/>
              <a:buChar char="•"/>
            </a:pPr>
            <a:endParaRPr lang="en-US" sz="2000" baseline="30000" dirty="0" smtClean="0"/>
          </a:p>
          <a:p>
            <a:pPr lvl="2">
              <a:buClrTx/>
              <a:buFont typeface="Arial" panose="020B0604020202020204" pitchFamily="34" charset="0"/>
              <a:buChar char="•"/>
            </a:pPr>
            <a:endParaRPr lang="en-US" sz="2000" baseline="30000" dirty="0" smtClean="0"/>
          </a:p>
          <a:p>
            <a:pPr marL="201168" lvl="1" indent="0">
              <a:buClrTx/>
              <a:buNone/>
            </a:pPr>
            <a:endParaRPr lang="en-US" baseline="30000" dirty="0"/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en-US" baseline="30000" dirty="0" smtClean="0"/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01168" lvl="1" indent="0">
              <a:buClr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22" y="2582146"/>
            <a:ext cx="6209058" cy="3370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334" y="2226897"/>
            <a:ext cx="3456732" cy="40298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208" y="1823545"/>
            <a:ext cx="2664183" cy="4023709"/>
          </a:xfrm>
          <a:prstGeom prst="rect">
            <a:avLst/>
          </a:prstGeom>
        </p:spPr>
      </p:pic>
      <p:pic>
        <p:nvPicPr>
          <p:cNvPr id="10" name="Picture 9" descr="\\Docserv\ege\Marketing\Duluth\Rebranding\DuluthEnergySystems-logo-suite\Inline\DES-logo-inlin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4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Because Compared to Steam…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 descr="\\Docserv\ege\Marketing\Duluth\Rebranding\DuluthEnergySystems-logo-suite\Inline\DES-logo-inlin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89225" y="1952625"/>
            <a:ext cx="3810000" cy="3810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0970969">
            <a:off x="416455" y="2577812"/>
            <a:ext cx="28488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Hot Water is: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1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4922" y="1846263"/>
            <a:ext cx="4138605" cy="40227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 descr="\\Docserv\ege\Marketing\Duluth\Rebranding\DuluthEnergySystems-logo-suite\Inline\DES-logo-inlin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6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Steam System Inefficiency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3830" y="1871176"/>
            <a:ext cx="1531869" cy="209641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5" descr="\\Docserv\ege\Marketing\Duluth\Rebranding\DuluthEnergySystems-logo-suite\Inline\DES-logo-inlin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499" y="1985144"/>
            <a:ext cx="2298365" cy="16060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6080" y="4032931"/>
            <a:ext cx="2036240" cy="1865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1257" y="4067976"/>
            <a:ext cx="3011685" cy="2024047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578100" y="2717800"/>
            <a:ext cx="10160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34100" y="2844800"/>
            <a:ext cx="876300" cy="1079500"/>
          </a:xfrm>
          <a:prstGeom prst="straightConnector1">
            <a:avLst/>
          </a:prstGeom>
          <a:ln w="76200">
            <a:solidFill>
              <a:srgbClr val="FF6699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080000" y="5067300"/>
            <a:ext cx="787400" cy="0"/>
          </a:xfrm>
          <a:prstGeom prst="straightConnector1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1460500" y="4064000"/>
            <a:ext cx="444500" cy="1473200"/>
          </a:xfrm>
          <a:prstGeom prst="straightConnector1">
            <a:avLst/>
          </a:prstGeom>
          <a:ln w="76200">
            <a:solidFill>
              <a:srgbClr val="0878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616200" y="2184400"/>
            <a:ext cx="609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365°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3058165">
            <a:off x="6350000" y="2857500"/>
            <a:ext cx="609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180°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283200" y="4572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80°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990600" y="4724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43°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1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Hot Water System Efficiency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130" y="2115732"/>
            <a:ext cx="2281170" cy="31218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Picture 5" descr="\\Docserv\ege\Marketing\Duluth\Rebranding\DuluthEnergySystems-logo-suite\Inline\DES-logo-inlin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599" y="2641600"/>
            <a:ext cx="3212740" cy="2244988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730500" y="3606800"/>
            <a:ext cx="3530600" cy="2921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590800" y="4013200"/>
            <a:ext cx="3670300" cy="368300"/>
          </a:xfrm>
          <a:prstGeom prst="straightConnector1">
            <a:avLst/>
          </a:prstGeom>
          <a:ln w="76200">
            <a:solidFill>
              <a:srgbClr val="FF6699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949700" y="2819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200°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911600" y="37465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160°</a:t>
            </a:r>
            <a:endParaRPr lang="en-US" dirty="0"/>
          </a:p>
        </p:txBody>
      </p:sp>
      <p:sp>
        <p:nvSpPr>
          <p:cNvPr id="22" name="Curved Left Arrow 21"/>
          <p:cNvSpPr/>
          <p:nvPr/>
        </p:nvSpPr>
        <p:spPr>
          <a:xfrm>
            <a:off x="6337300" y="3835400"/>
            <a:ext cx="368300" cy="6096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Curved Right Arrow 22"/>
          <p:cNvSpPr/>
          <p:nvPr/>
        </p:nvSpPr>
        <p:spPr>
          <a:xfrm rot="16612976">
            <a:off x="6870700" y="4000500"/>
            <a:ext cx="381000" cy="635000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Curved Up Arrow 28"/>
          <p:cNvSpPr/>
          <p:nvPr/>
        </p:nvSpPr>
        <p:spPr>
          <a:xfrm rot="11785359">
            <a:off x="6775450" y="3778250"/>
            <a:ext cx="635000" cy="368300"/>
          </a:xfrm>
          <a:prstGeom prst="curvedUp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3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Hot Water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008" y="1956086"/>
            <a:ext cx="2848492" cy="3843442"/>
          </a:xfrm>
          <a:prstGeom prst="rect">
            <a:avLst/>
          </a:prstGeom>
        </p:spPr>
      </p:pic>
      <p:pic>
        <p:nvPicPr>
          <p:cNvPr id="6" name="Picture 5" descr="\\Docserv\ege\Marketing\Duluth\Rebranding\DuluthEnergySystems-logo-suite\Inline\DES-logo-inlin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 rot="18985691">
            <a:off x="5715748" y="3168888"/>
            <a:ext cx="243640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Manholes!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8793163">
            <a:off x="790934" y="2811319"/>
            <a:ext cx="190854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Up to 20% System Losses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2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Superior Street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Bonding Request</a:t>
            </a:r>
          </a:p>
          <a:p>
            <a:pPr lvl="1"/>
            <a:r>
              <a:rPr lang="en-US" sz="2800" dirty="0" smtClean="0"/>
              <a:t>2016 request for $21M to support the system transformation (no bonding bill)</a:t>
            </a:r>
          </a:p>
          <a:p>
            <a:pPr lvl="1"/>
            <a:r>
              <a:rPr lang="en-US" sz="2800" dirty="0" smtClean="0"/>
              <a:t>2017 – Awarded $15M in state bonding</a:t>
            </a:r>
          </a:p>
          <a:p>
            <a:pPr lvl="1"/>
            <a:r>
              <a:rPr lang="en-US" sz="2800" dirty="0" smtClean="0"/>
              <a:t>2018 – Request for additional $7M</a:t>
            </a:r>
          </a:p>
          <a:p>
            <a:pPr lvl="1"/>
            <a:r>
              <a:rPr lang="en-US" sz="2800" dirty="0" smtClean="0"/>
              <a:t>Additional funds to come from other sources</a:t>
            </a:r>
          </a:p>
          <a:p>
            <a:pPr lvl="1"/>
            <a:r>
              <a:rPr lang="en-US" sz="2800" dirty="0" smtClean="0"/>
              <a:t>Superior Street load is 30% of system</a:t>
            </a:r>
          </a:p>
          <a:p>
            <a:pPr marL="201168" lvl="1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 descr="\\Docserv\ege\Marketing\Duluth\Rebranding\DuluthEnergySystems-logo-suite\Inline\DES-logo-inlin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8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Superior Street Phasing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6" y="4405322"/>
            <a:ext cx="8766808" cy="12375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6953" y="5107305"/>
            <a:ext cx="2362200" cy="10953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396933" y="5107304"/>
            <a:ext cx="1744027" cy="12001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152073" y="5107304"/>
            <a:ext cx="2362200" cy="11874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4405" y="1924391"/>
            <a:ext cx="7543800" cy="240342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2038350" y="3457575"/>
            <a:ext cx="314325" cy="15716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191000" y="3438525"/>
            <a:ext cx="2152650" cy="164782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10" idx="0"/>
          </p:cNvCxnSpPr>
          <p:nvPr/>
        </p:nvCxnSpPr>
        <p:spPr>
          <a:xfrm flipH="1">
            <a:off x="4268947" y="3457575"/>
            <a:ext cx="2122329" cy="1649729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\\Docserv\ege\Marketing\Duluth\Rebranding\DuluthEnergySystems-logo-suite\Inline\DES-logo-inline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1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4604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Superior Street Hot Water Routing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4048" lvl="2" indent="0">
              <a:buClrTx/>
              <a:buNone/>
            </a:pPr>
            <a:endParaRPr lang="en-US" sz="2000" baseline="30000" dirty="0"/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en-US" sz="2400" baseline="30000" dirty="0" smtClean="0"/>
          </a:p>
          <a:p>
            <a:pPr lvl="2">
              <a:buClrTx/>
              <a:buFont typeface="Arial" panose="020B0604020202020204" pitchFamily="34" charset="0"/>
              <a:buChar char="•"/>
            </a:pPr>
            <a:endParaRPr lang="en-US" sz="2000" baseline="30000" dirty="0"/>
          </a:p>
          <a:p>
            <a:pPr lvl="2">
              <a:buClrTx/>
              <a:buFont typeface="Arial" panose="020B0604020202020204" pitchFamily="34" charset="0"/>
              <a:buChar char="•"/>
            </a:pPr>
            <a:endParaRPr lang="en-US" sz="2000" baseline="30000" dirty="0" smtClean="0"/>
          </a:p>
          <a:p>
            <a:pPr lvl="2">
              <a:buClrTx/>
              <a:buFont typeface="Arial" panose="020B0604020202020204" pitchFamily="34" charset="0"/>
              <a:buChar char="•"/>
            </a:pPr>
            <a:endParaRPr lang="en-US" sz="2000" baseline="30000" dirty="0" smtClean="0"/>
          </a:p>
          <a:p>
            <a:pPr marL="201168" lvl="1" indent="0">
              <a:buClrTx/>
              <a:buNone/>
            </a:pPr>
            <a:endParaRPr lang="en-US" baseline="30000" dirty="0"/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en-US" baseline="30000" dirty="0" smtClean="0"/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01168" lvl="1" indent="0">
              <a:buClr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979" y="1795373"/>
            <a:ext cx="5359697" cy="437351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686050" y="3536950"/>
            <a:ext cx="1054100" cy="635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19650" y="3549650"/>
            <a:ext cx="1054100" cy="635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21100" y="3543300"/>
            <a:ext cx="1092200" cy="635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602480" y="3550920"/>
            <a:ext cx="213360" cy="77724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68040" y="3101340"/>
            <a:ext cx="7620" cy="44196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\\Docserv\ege\Marketing\Duluth\Rebranding\DuluthEnergySystems-logo-suite\Inline\DES-logo-inlin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Quad Arrow Callout 5"/>
          <p:cNvSpPr/>
          <p:nvPr/>
        </p:nvSpPr>
        <p:spPr>
          <a:xfrm>
            <a:off x="3238500" y="3022600"/>
            <a:ext cx="292100" cy="212852"/>
          </a:xfrm>
          <a:prstGeom prst="quad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Quad Arrow Callout 13"/>
          <p:cNvSpPr/>
          <p:nvPr/>
        </p:nvSpPr>
        <p:spPr>
          <a:xfrm>
            <a:off x="5219700" y="3302000"/>
            <a:ext cx="292100" cy="212852"/>
          </a:xfrm>
          <a:prstGeom prst="quad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406900" y="4064000"/>
            <a:ext cx="533400" cy="520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1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Strategic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Renewable Energy </a:t>
            </a:r>
          </a:p>
          <a:p>
            <a:r>
              <a:rPr lang="en-US" sz="3200" dirty="0" smtClean="0"/>
              <a:t>Made Possible By:</a:t>
            </a:r>
          </a:p>
          <a:p>
            <a:pPr lvl="1"/>
            <a:r>
              <a:rPr lang="en-US" sz="3000" dirty="0" smtClean="0"/>
              <a:t>Reliable Plant</a:t>
            </a:r>
          </a:p>
          <a:p>
            <a:pPr lvl="1"/>
            <a:r>
              <a:rPr lang="en-US" sz="3000" dirty="0" smtClean="0"/>
              <a:t>Modern Distribution</a:t>
            </a:r>
          </a:p>
          <a:p>
            <a:pPr lvl="1"/>
            <a:r>
              <a:rPr lang="en-US" sz="3000" dirty="0" smtClean="0"/>
              <a:t>Energy Plan</a:t>
            </a:r>
          </a:p>
          <a:p>
            <a:pPr lvl="1"/>
            <a:r>
              <a:rPr lang="en-US" sz="3000" dirty="0" smtClean="0"/>
              <a:t>Forward Thinking (EGE &amp; City)</a:t>
            </a:r>
          </a:p>
          <a:p>
            <a:pPr lvl="1"/>
            <a:endParaRPr lang="en-US" sz="3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 descr="\\Docserv\ege\Marketing\Duluth\Rebranding\DuluthEnergySystems-logo-suite\Inline\DES-logo-inlin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Strategic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Renewable Energy</a:t>
            </a:r>
          </a:p>
          <a:p>
            <a:r>
              <a:rPr lang="en-US" dirty="0" smtClean="0"/>
              <a:t>Solid Fuel &amp; Liquid Fuel Options Investigated</a:t>
            </a:r>
          </a:p>
          <a:p>
            <a:r>
              <a:rPr lang="en-US" dirty="0" smtClean="0"/>
              <a:t>Solid Fuel:</a:t>
            </a:r>
          </a:p>
          <a:p>
            <a:pPr lvl="1"/>
            <a:r>
              <a:rPr lang="en-US" dirty="0" smtClean="0"/>
              <a:t>Capital intensive</a:t>
            </a:r>
          </a:p>
          <a:p>
            <a:pPr lvl="1"/>
            <a:r>
              <a:rPr lang="en-US" dirty="0" smtClean="0"/>
              <a:t>Significant space requirements</a:t>
            </a:r>
          </a:p>
          <a:p>
            <a:pPr lvl="1"/>
            <a:r>
              <a:rPr lang="en-US" dirty="0" smtClean="0"/>
              <a:t>Messy process in the heart of the tourist district</a:t>
            </a:r>
          </a:p>
          <a:p>
            <a:r>
              <a:rPr lang="en-US" dirty="0" smtClean="0"/>
              <a:t>RFO</a:t>
            </a:r>
          </a:p>
          <a:p>
            <a:pPr lvl="1"/>
            <a:r>
              <a:rPr lang="en-US" dirty="0" smtClean="0"/>
              <a:t>Easier boiler retrofit</a:t>
            </a:r>
          </a:p>
          <a:p>
            <a:pPr lvl="1"/>
            <a:r>
              <a:rPr lang="en-US" dirty="0" smtClean="0"/>
              <a:t>Less intensive capital costs</a:t>
            </a:r>
          </a:p>
          <a:p>
            <a:pPr lvl="1"/>
            <a:r>
              <a:rPr lang="en-US" dirty="0" smtClean="0"/>
              <a:t>Less visible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 descr="\\Docserv\ege\Marketing\Duluth\Rebranding\DuluthEnergySystems-logo-suite\Inline\DES-logo-inlin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203200"/>
            <a:ext cx="80899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9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RFO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RFO will become our base fuel, coal and natural gas will  be supplemental</a:t>
            </a:r>
          </a:p>
          <a:p>
            <a:r>
              <a:rPr lang="en-US" sz="2400" dirty="0" smtClean="0"/>
              <a:t>Boilers 1 &amp; 4 </a:t>
            </a:r>
          </a:p>
          <a:p>
            <a:pPr lvl="1"/>
            <a:r>
              <a:rPr lang="en-US" sz="2400" dirty="0" smtClean="0"/>
              <a:t>RFO, Natural Gas and Coal Capability</a:t>
            </a:r>
          </a:p>
          <a:p>
            <a:pPr lvl="1"/>
            <a:r>
              <a:rPr lang="en-US" sz="2400" dirty="0" smtClean="0"/>
              <a:t>Ability to fire on RFO and Natural Gas or Coal simultaneously</a:t>
            </a:r>
          </a:p>
          <a:p>
            <a:pPr lvl="1"/>
            <a:r>
              <a:rPr lang="en-US" sz="2400" dirty="0" smtClean="0"/>
              <a:t>Base load of RFO to provide “Comfort Heat”</a:t>
            </a:r>
          </a:p>
          <a:p>
            <a:pPr lvl="1"/>
            <a:r>
              <a:rPr lang="en-US" sz="2400" dirty="0" smtClean="0"/>
              <a:t>Remaining load of coal or gas to provide “Process Heat”</a:t>
            </a:r>
          </a:p>
          <a:p>
            <a:pPr lvl="1"/>
            <a:endParaRPr lang="en-US" sz="2400" dirty="0"/>
          </a:p>
          <a:p>
            <a:r>
              <a:rPr lang="en-US" sz="2400" dirty="0"/>
              <a:t>Boilers 2 &amp; 3 will have Natural Gas and Coal Capability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Picture 4" descr="\\Docserv\ege\Marketing\Duluth\Rebranding\DuluthEnergySystems-logo-suite\Inline\DES-logo-inlin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2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RFO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Rail Distribution to area</a:t>
            </a:r>
          </a:p>
          <a:p>
            <a:r>
              <a:rPr lang="en-US" sz="2800" dirty="0" smtClean="0"/>
              <a:t>Off-Load and truck to Duluth Energy Systems</a:t>
            </a:r>
          </a:p>
          <a:p>
            <a:r>
              <a:rPr lang="en-US" sz="2800" dirty="0" smtClean="0"/>
              <a:t>Multiple days of capacity in on-site storage tanks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Picture 4" descr="\\Docserv\ege\Marketing\Duluth\Rebranding\DuluthEnergySystems-logo-suite\Inline\DES-logo-inlin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8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Duluth Energy Systems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8931" y="1846263"/>
            <a:ext cx="7390587" cy="40227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937760" y="1930400"/>
            <a:ext cx="609600" cy="4064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 descr="\\Docserv\ege\Marketing\Duluth\Rebranding\DuluthEnergySystems-logo-suite\Inline\DES-logo-inlin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7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Permit work has begun</a:t>
            </a:r>
          </a:p>
          <a:p>
            <a:r>
              <a:rPr lang="en-US" sz="2800" dirty="0" smtClean="0"/>
              <a:t>Need to determine what pollution control equipment is needed for RFO / Natural Gas combination </a:t>
            </a:r>
          </a:p>
          <a:p>
            <a:r>
              <a:rPr lang="en-US" sz="2800" dirty="0" smtClean="0"/>
              <a:t>Current agreement will displace between </a:t>
            </a:r>
            <a:r>
              <a:rPr lang="en-US" sz="2800" dirty="0"/>
              <a:t>1/3</a:t>
            </a:r>
            <a:r>
              <a:rPr lang="en-US" sz="2800" dirty="0" smtClean="0"/>
              <a:t> and ½ of current fuel requirements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 descr="\\Docserv\ege\Marketing\Duluth\Rebranding\DuluthEnergySystems-logo-suite\Inline\DES-logo-inlin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2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Strategic Plan</a:t>
            </a:r>
            <a:endParaRPr lang="en-US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endParaRPr lang="en-US" sz="3000" dirty="0" smtClean="0"/>
          </a:p>
          <a:p>
            <a:pPr lvl="1"/>
            <a:endParaRPr lang="en-US" sz="3000" dirty="0" smtClean="0"/>
          </a:p>
          <a:p>
            <a:pPr lvl="1"/>
            <a:endParaRPr lang="en-US" dirty="0" smtClean="0"/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1400" b="1" smtClean="0"/>
              <a:t>31</a:t>
            </a:fld>
            <a:endParaRPr lang="en-US" sz="1400" b="1" dirty="0"/>
          </a:p>
        </p:txBody>
      </p:sp>
      <p:pic>
        <p:nvPicPr>
          <p:cNvPr id="8" name="Picture 7" descr="\\Docserv\ege\Marketing\Duluth\Rebranding\DuluthEnergySystems-logo-suite\Inline\DES-logo-inlin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537" y="1964671"/>
            <a:ext cx="3357563" cy="37916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9059109">
            <a:off x="1162940" y="2662535"/>
            <a:ext cx="16873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Lower Costs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21002778">
            <a:off x="4839705" y="5075536"/>
            <a:ext cx="274119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Modern Distribution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2114248">
            <a:off x="5910536" y="2802236"/>
            <a:ext cx="268233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Increased Reliability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21002778">
            <a:off x="653160" y="4478635"/>
            <a:ext cx="23512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Forward Thinking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7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Before the Tourists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412" y="1798320"/>
            <a:ext cx="7123815" cy="40843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6024880" y="1859280"/>
            <a:ext cx="1595120" cy="2204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\\Docserv\ege\Marketing\Duluth\Rebranding\DuluthEnergySystems-logo-suite\Inline\DES-logo-inlin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2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Duluth Energy Systems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5920" y="1788161"/>
            <a:ext cx="5431663" cy="452638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 descr="\\Docserv\ege\Marketing\Duluth\Rebranding\DuluthEnergySystems-logo-suite\Inline\DES-logo-inlin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9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Duluth Energy Systems</a:t>
            </a:r>
            <a:endParaRPr lang="en-US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389966"/>
          </a:xfrm>
        </p:spPr>
        <p:txBody>
          <a:bodyPr>
            <a:noAutofit/>
          </a:bodyPr>
          <a:lstStyle/>
          <a:p>
            <a:r>
              <a:rPr lang="en-US" sz="2400" dirty="0" smtClean="0"/>
              <a:t>Duluth Steam 1932 – 1979</a:t>
            </a:r>
          </a:p>
          <a:p>
            <a:pPr lvl="1"/>
            <a:r>
              <a:rPr lang="en-US" sz="2400" dirty="0" smtClean="0"/>
              <a:t>Private Operator</a:t>
            </a:r>
          </a:p>
          <a:p>
            <a:pPr lvl="1"/>
            <a:r>
              <a:rPr lang="en-US" sz="2400" dirty="0" smtClean="0"/>
              <a:t>Lacked financing for new air permit regulations</a:t>
            </a:r>
          </a:p>
          <a:p>
            <a:r>
              <a:rPr lang="en-US" sz="2400" dirty="0" smtClean="0"/>
              <a:t>Duluth Steam Co-Operative 1979-2012</a:t>
            </a:r>
          </a:p>
          <a:p>
            <a:pPr lvl="1"/>
            <a:r>
              <a:rPr lang="en-US" sz="2400" dirty="0" smtClean="0"/>
              <a:t>Completed capital needs</a:t>
            </a:r>
          </a:p>
          <a:p>
            <a:pPr lvl="1"/>
            <a:r>
              <a:rPr lang="en-US" sz="2400" dirty="0" smtClean="0"/>
              <a:t>Low cost but status quo</a:t>
            </a:r>
          </a:p>
          <a:p>
            <a:r>
              <a:rPr lang="en-US" sz="2400" dirty="0" smtClean="0"/>
              <a:t>Ever-Green Energy 2012 – Current</a:t>
            </a:r>
          </a:p>
          <a:p>
            <a:pPr lvl="1"/>
            <a:r>
              <a:rPr lang="en-US" sz="2400" dirty="0" smtClean="0"/>
              <a:t>Manager and Operator</a:t>
            </a:r>
          </a:p>
          <a:p>
            <a:pPr lvl="1"/>
            <a:r>
              <a:rPr lang="en-US" sz="2400" dirty="0" smtClean="0"/>
              <a:t>Strategic Plan</a:t>
            </a:r>
          </a:p>
          <a:p>
            <a:pPr lvl="1"/>
            <a:r>
              <a:rPr lang="en-US" sz="2400" dirty="0" smtClean="0"/>
              <a:t>Rebranded Duluth Energy System 2015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1400" b="1" smtClean="0"/>
              <a:t>6</a:t>
            </a:fld>
            <a:endParaRPr lang="en-US" sz="1400" b="1" dirty="0"/>
          </a:p>
        </p:txBody>
      </p:sp>
      <p:pic>
        <p:nvPicPr>
          <p:cNvPr id="8" name="Picture 7" descr="\\Docserv\ege\Marketing\Duluth\Rebranding\DuluthEnergySystems-logo-suite\Inline\DES-logo-inlin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3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Duluth Energy Systems</a:t>
            </a:r>
            <a:endParaRPr lang="en-US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301066"/>
          </a:xfrm>
        </p:spPr>
        <p:txBody>
          <a:bodyPr>
            <a:noAutofit/>
          </a:bodyPr>
          <a:lstStyle/>
          <a:p>
            <a:r>
              <a:rPr lang="en-US" sz="2800" dirty="0" smtClean="0"/>
              <a:t>System Service Data:</a:t>
            </a:r>
          </a:p>
          <a:p>
            <a:r>
              <a:rPr lang="en-US" sz="2800" dirty="0" smtClean="0"/>
              <a:t>STEAM</a:t>
            </a:r>
          </a:p>
          <a:p>
            <a:pPr lvl="1"/>
            <a:r>
              <a:rPr lang="en-US" sz="2800" dirty="0"/>
              <a:t>Four 1932 Edge Moor coal fired boilers</a:t>
            </a:r>
          </a:p>
          <a:p>
            <a:pPr lvl="1"/>
            <a:r>
              <a:rPr lang="en-US" sz="2800" dirty="0"/>
              <a:t>Two Coal Only (25 MW)</a:t>
            </a:r>
          </a:p>
          <a:p>
            <a:pPr lvl="1"/>
            <a:r>
              <a:rPr lang="en-US" sz="2800" dirty="0"/>
              <a:t>Two Coal / Gas (28 MW</a:t>
            </a:r>
            <a:r>
              <a:rPr lang="en-US" sz="2800" dirty="0" smtClean="0"/>
              <a:t>)</a:t>
            </a:r>
          </a:p>
          <a:p>
            <a:pPr lvl="1"/>
            <a:r>
              <a:rPr lang="en-US" sz="2800" dirty="0" smtClean="0"/>
              <a:t>164 Buildings with Steam </a:t>
            </a:r>
          </a:p>
          <a:p>
            <a:pPr lvl="1"/>
            <a:r>
              <a:rPr lang="en-US" sz="2800" dirty="0" smtClean="0"/>
              <a:t>150 psi steam</a:t>
            </a:r>
          </a:p>
          <a:p>
            <a:pPr lvl="1"/>
            <a:r>
              <a:rPr lang="en-US" sz="2800" dirty="0" smtClean="0"/>
              <a:t>10 miles of distribution piping </a:t>
            </a:r>
          </a:p>
          <a:p>
            <a:pPr lvl="1"/>
            <a:r>
              <a:rPr lang="en-US" sz="2800" dirty="0" smtClean="0"/>
              <a:t>Open Loop</a:t>
            </a:r>
          </a:p>
          <a:p>
            <a:endParaRPr lang="en-US" dirty="0" smtClean="0"/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1400" b="1" smtClean="0"/>
              <a:t>7</a:t>
            </a:fld>
            <a:endParaRPr lang="en-US" sz="1400" b="1" dirty="0"/>
          </a:p>
        </p:txBody>
      </p:sp>
      <p:pic>
        <p:nvPicPr>
          <p:cNvPr id="8" name="Picture 7" descr="\\Docserv\ege\Marketing\Duluth\Rebranding\DuluthEnergySystems-logo-suite\Inline\DES-logo-inlin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9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Duluth Energy Systems</a:t>
            </a:r>
            <a:endParaRPr lang="en-US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System Service Data:</a:t>
            </a:r>
          </a:p>
          <a:p>
            <a:r>
              <a:rPr lang="en-US" sz="2800" dirty="0" smtClean="0"/>
              <a:t>HOT WATER</a:t>
            </a:r>
          </a:p>
          <a:p>
            <a:pPr lvl="1"/>
            <a:r>
              <a:rPr lang="en-US" sz="2800" dirty="0" smtClean="0"/>
              <a:t>Energy supplied primarily by turbine exhaust steam</a:t>
            </a:r>
          </a:p>
          <a:p>
            <a:pPr lvl="1"/>
            <a:r>
              <a:rPr lang="en-US" sz="2800" dirty="0" smtClean="0"/>
              <a:t>6 Buildings (DECC / Amsoil)</a:t>
            </a:r>
          </a:p>
          <a:p>
            <a:endParaRPr lang="en-US" dirty="0" smtClean="0"/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1400" b="1" smtClean="0"/>
              <a:t>8</a:t>
            </a:fld>
            <a:endParaRPr lang="en-US" sz="1400" b="1" dirty="0"/>
          </a:p>
        </p:txBody>
      </p:sp>
      <p:pic>
        <p:nvPicPr>
          <p:cNvPr id="8" name="Picture 7" descr="\\Docserv\ege\Marketing\Duluth\Rebranding\DuluthEnergySystems-logo-suite\Inline\DES-logo-inlin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4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Duluth Energy Systems</a:t>
            </a:r>
            <a:endParaRPr lang="en-US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System Service Data:</a:t>
            </a:r>
          </a:p>
          <a:p>
            <a:r>
              <a:rPr lang="en-US" sz="2800" dirty="0" smtClean="0"/>
              <a:t>CHILLED WATER</a:t>
            </a:r>
          </a:p>
          <a:p>
            <a:pPr lvl="1"/>
            <a:r>
              <a:rPr lang="en-US" sz="2800" dirty="0" smtClean="0"/>
              <a:t>800 Ton Steam Absorption Chiller</a:t>
            </a:r>
          </a:p>
          <a:p>
            <a:pPr lvl="1"/>
            <a:r>
              <a:rPr lang="en-US" sz="2800" dirty="0" smtClean="0"/>
              <a:t>5 Buildings</a:t>
            </a:r>
          </a:p>
          <a:p>
            <a:pPr lvl="1"/>
            <a:r>
              <a:rPr lang="en-US" sz="2800" dirty="0" smtClean="0"/>
              <a:t>¾ mile distribution</a:t>
            </a:r>
          </a:p>
          <a:p>
            <a:endParaRPr lang="en-US" dirty="0" smtClean="0"/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1400" b="1" smtClean="0"/>
              <a:t>9</a:t>
            </a:fld>
            <a:endParaRPr lang="en-US" sz="1400" b="1" dirty="0"/>
          </a:p>
        </p:txBody>
      </p:sp>
      <p:pic>
        <p:nvPicPr>
          <p:cNvPr id="8" name="Picture 7" descr="\\Docserv\ege\Marketing\Duluth\Rebranding\DuluthEnergySystems-logo-suite\Inline\DES-logo-inlin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0294" r="24887" b="40182"/>
          <a:stretch>
            <a:fillRect/>
          </a:stretch>
        </p:blipFill>
        <p:spPr bwMode="auto">
          <a:xfrm>
            <a:off x="830271" y="320973"/>
            <a:ext cx="1308771" cy="6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3" y="332232"/>
            <a:ext cx="622297" cy="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21059</TotalTime>
  <Words>581</Words>
  <Application>Microsoft Office PowerPoint</Application>
  <PresentationFormat>On-screen Show (4:3)</PresentationFormat>
  <Paragraphs>179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Comic Sans MS</vt:lpstr>
      <vt:lpstr>Retrospect</vt:lpstr>
      <vt:lpstr>Heating the Midwest</vt:lpstr>
      <vt:lpstr>PowerPoint Presentation</vt:lpstr>
      <vt:lpstr>Duluth Energy Systems</vt:lpstr>
      <vt:lpstr>Before the Tourists</vt:lpstr>
      <vt:lpstr>Duluth Energy Systems</vt:lpstr>
      <vt:lpstr>Duluth Energy Systems</vt:lpstr>
      <vt:lpstr>Duluth Energy Systems</vt:lpstr>
      <vt:lpstr>Duluth Energy Systems</vt:lpstr>
      <vt:lpstr>Duluth Energy Systems</vt:lpstr>
      <vt:lpstr>Duluth Energy Systems</vt:lpstr>
      <vt:lpstr>PowerPoint Presentation</vt:lpstr>
      <vt:lpstr>PowerPoint Presentation</vt:lpstr>
      <vt:lpstr>Strategic Plan</vt:lpstr>
      <vt:lpstr>Strategic Plan</vt:lpstr>
      <vt:lpstr>Strategic Plan</vt:lpstr>
      <vt:lpstr>Conversion to Hot Water</vt:lpstr>
      <vt:lpstr>Superior Street Project</vt:lpstr>
      <vt:lpstr>Decisions…</vt:lpstr>
      <vt:lpstr>Because Compared to Steam…</vt:lpstr>
      <vt:lpstr>Steam System Inefficiency</vt:lpstr>
      <vt:lpstr>Hot Water System Efficiency</vt:lpstr>
      <vt:lpstr>Hot Water Benefits</vt:lpstr>
      <vt:lpstr>Superior Street Project</vt:lpstr>
      <vt:lpstr>Superior Street Phasing</vt:lpstr>
      <vt:lpstr>Superior Street Hot Water Routing</vt:lpstr>
      <vt:lpstr>Strategic Plan</vt:lpstr>
      <vt:lpstr>Strategic Plan</vt:lpstr>
      <vt:lpstr>RFO Operation</vt:lpstr>
      <vt:lpstr>RFO Operation</vt:lpstr>
      <vt:lpstr>Next Steps</vt:lpstr>
      <vt:lpstr>Strategic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 Budget Proposal</dc:title>
  <dc:creator>Peg Spehar</dc:creator>
  <cp:lastModifiedBy>Terry Nanti</cp:lastModifiedBy>
  <cp:revision>397</cp:revision>
  <cp:lastPrinted>2018-04-11T15:22:17Z</cp:lastPrinted>
  <dcterms:created xsi:type="dcterms:W3CDTF">2014-09-10T20:11:46Z</dcterms:created>
  <dcterms:modified xsi:type="dcterms:W3CDTF">2018-05-02T15:27:59Z</dcterms:modified>
</cp:coreProperties>
</file>