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1"/>
  </p:notesMasterIdLst>
  <p:handoutMasterIdLst>
    <p:handoutMasterId r:id="rId32"/>
  </p:handoutMasterIdLst>
  <p:sldIdLst>
    <p:sldId id="256" r:id="rId5"/>
    <p:sldId id="329" r:id="rId6"/>
    <p:sldId id="301" r:id="rId7"/>
    <p:sldId id="306" r:id="rId8"/>
    <p:sldId id="281" r:id="rId9"/>
    <p:sldId id="312" r:id="rId10"/>
    <p:sldId id="318" r:id="rId11"/>
    <p:sldId id="331" r:id="rId12"/>
    <p:sldId id="326" r:id="rId13"/>
    <p:sldId id="330" r:id="rId14"/>
    <p:sldId id="334" r:id="rId15"/>
    <p:sldId id="317" r:id="rId16"/>
    <p:sldId id="319" r:id="rId17"/>
    <p:sldId id="323" r:id="rId18"/>
    <p:sldId id="322" r:id="rId19"/>
    <p:sldId id="335" r:id="rId20"/>
    <p:sldId id="336" r:id="rId21"/>
    <p:sldId id="337" r:id="rId22"/>
    <p:sldId id="320" r:id="rId23"/>
    <p:sldId id="328" r:id="rId24"/>
    <p:sldId id="338" r:id="rId25"/>
    <p:sldId id="324" r:id="rId26"/>
    <p:sldId id="325" r:id="rId27"/>
    <p:sldId id="332" r:id="rId28"/>
    <p:sldId id="333" r:id="rId29"/>
    <p:sldId id="3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2E2E2E"/>
    <a:srgbClr val="191919"/>
    <a:srgbClr val="2B2B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5" autoAdjust="0"/>
    <p:restoredTop sz="94660"/>
  </p:normalViewPr>
  <p:slideViewPr>
    <p:cSldViewPr snapToGrid="0">
      <p:cViewPr varScale="1">
        <p:scale>
          <a:sx n="72" d="100"/>
          <a:sy n="72" d="100"/>
        </p:scale>
        <p:origin x="486" y="60"/>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75710-10F1-41A7-A115-3FF6A030DBC8}" type="doc">
      <dgm:prSet loTypeId="urn:microsoft.com/office/officeart/2005/8/layout/process1" loCatId="process" qsTypeId="urn:microsoft.com/office/officeart/2005/8/quickstyle/simple1" qsCatId="simple" csTypeId="urn:microsoft.com/office/officeart/2005/8/colors/accent1_2" csCatId="accent1" phldr="1"/>
      <dgm:spPr/>
    </dgm:pt>
    <dgm:pt modelId="{06E7FEBC-4F7F-4F03-95C8-A35AFB7FB978}">
      <dgm:prSet phldrT="[Text]"/>
      <dgm:spPr>
        <a:solidFill>
          <a:schemeClr val="accent6">
            <a:lumMod val="75000"/>
          </a:schemeClr>
        </a:solidFill>
      </dgm:spPr>
      <dgm:t>
        <a:bodyPr/>
        <a:lstStyle/>
        <a:p>
          <a:r>
            <a:rPr lang="en-US" dirty="0"/>
            <a:t>Energy Procurement</a:t>
          </a:r>
        </a:p>
      </dgm:t>
    </dgm:pt>
    <dgm:pt modelId="{8549AA51-ED3D-4C05-9726-C223CE00A83E}" type="parTrans" cxnId="{2F378C44-3FD8-470A-B28F-A050E2099122}">
      <dgm:prSet/>
      <dgm:spPr/>
      <dgm:t>
        <a:bodyPr/>
        <a:lstStyle/>
        <a:p>
          <a:endParaRPr lang="en-US"/>
        </a:p>
      </dgm:t>
    </dgm:pt>
    <dgm:pt modelId="{23A88FA4-4D07-4F95-A823-938AF1CFB3E6}" type="sibTrans" cxnId="{2F378C44-3FD8-470A-B28F-A050E2099122}">
      <dgm:prSet/>
      <dgm:spPr>
        <a:solidFill>
          <a:schemeClr val="bg1">
            <a:lumMod val="65000"/>
          </a:schemeClr>
        </a:solidFill>
      </dgm:spPr>
      <dgm:t>
        <a:bodyPr/>
        <a:lstStyle/>
        <a:p>
          <a:endParaRPr lang="en-US"/>
        </a:p>
      </dgm:t>
    </dgm:pt>
    <dgm:pt modelId="{AB7375C2-9149-435E-98D6-788B1608F2C1}">
      <dgm:prSet phldrT="[Text]"/>
      <dgm:spPr>
        <a:solidFill>
          <a:schemeClr val="accent6">
            <a:lumMod val="75000"/>
          </a:schemeClr>
        </a:solidFill>
      </dgm:spPr>
      <dgm:t>
        <a:bodyPr/>
        <a:lstStyle/>
        <a:p>
          <a:r>
            <a:rPr lang="en-US" dirty="0"/>
            <a:t>Energy Efficiency</a:t>
          </a:r>
        </a:p>
      </dgm:t>
    </dgm:pt>
    <dgm:pt modelId="{9E65A1BA-E7CE-45F6-8BE4-EBE4F1E04BF9}" type="parTrans" cxnId="{2077DF7E-B7A8-4A36-91EE-4AC659E00FB1}">
      <dgm:prSet/>
      <dgm:spPr/>
      <dgm:t>
        <a:bodyPr/>
        <a:lstStyle/>
        <a:p>
          <a:endParaRPr lang="en-US"/>
        </a:p>
      </dgm:t>
    </dgm:pt>
    <dgm:pt modelId="{EC321D6A-1B1E-46B5-A9C6-F50EFA12645D}" type="sibTrans" cxnId="{2077DF7E-B7A8-4A36-91EE-4AC659E00FB1}">
      <dgm:prSet/>
      <dgm:spPr>
        <a:solidFill>
          <a:schemeClr val="bg1">
            <a:lumMod val="65000"/>
          </a:schemeClr>
        </a:solidFill>
      </dgm:spPr>
      <dgm:t>
        <a:bodyPr/>
        <a:lstStyle/>
        <a:p>
          <a:endParaRPr lang="en-US"/>
        </a:p>
      </dgm:t>
    </dgm:pt>
    <dgm:pt modelId="{796B0BAE-2358-4000-A818-5EB183E7942B}">
      <dgm:prSet phldrT="[Text]"/>
      <dgm:spPr>
        <a:solidFill>
          <a:schemeClr val="accent6">
            <a:lumMod val="75000"/>
          </a:schemeClr>
        </a:solidFill>
      </dgm:spPr>
      <dgm:t>
        <a:bodyPr/>
        <a:lstStyle/>
        <a:p>
          <a:r>
            <a:rPr lang="en-US" dirty="0"/>
            <a:t>Renewable Energy</a:t>
          </a:r>
        </a:p>
      </dgm:t>
    </dgm:pt>
    <dgm:pt modelId="{C7FF69DD-7BB6-4C7C-AC14-FFB061479934}" type="parTrans" cxnId="{B3FFCDCF-6F44-4831-88BD-58AA8EB4A94B}">
      <dgm:prSet/>
      <dgm:spPr/>
      <dgm:t>
        <a:bodyPr/>
        <a:lstStyle/>
        <a:p>
          <a:endParaRPr lang="en-US"/>
        </a:p>
      </dgm:t>
    </dgm:pt>
    <dgm:pt modelId="{D6DD196F-D654-4A41-906E-8801820BABBC}" type="sibTrans" cxnId="{B3FFCDCF-6F44-4831-88BD-58AA8EB4A94B}">
      <dgm:prSet/>
      <dgm:spPr>
        <a:solidFill>
          <a:schemeClr val="bg1">
            <a:lumMod val="65000"/>
          </a:schemeClr>
        </a:solidFill>
      </dgm:spPr>
      <dgm:t>
        <a:bodyPr/>
        <a:lstStyle/>
        <a:p>
          <a:endParaRPr lang="en-US" dirty="0"/>
        </a:p>
      </dgm:t>
    </dgm:pt>
    <dgm:pt modelId="{1603B6C7-4ADD-4374-BE23-27D748C24B05}" type="pres">
      <dgm:prSet presAssocID="{79C75710-10F1-41A7-A115-3FF6A030DBC8}" presName="Name0" presStyleCnt="0">
        <dgm:presLayoutVars>
          <dgm:dir/>
          <dgm:resizeHandles val="exact"/>
        </dgm:presLayoutVars>
      </dgm:prSet>
      <dgm:spPr/>
    </dgm:pt>
    <dgm:pt modelId="{783C94B1-2B4C-409E-AD59-DEBED3C6CE7A}" type="pres">
      <dgm:prSet presAssocID="{06E7FEBC-4F7F-4F03-95C8-A35AFB7FB978}" presName="node" presStyleLbl="node1" presStyleIdx="0" presStyleCnt="3">
        <dgm:presLayoutVars>
          <dgm:bulletEnabled val="1"/>
        </dgm:presLayoutVars>
      </dgm:prSet>
      <dgm:spPr/>
    </dgm:pt>
    <dgm:pt modelId="{77F3F066-2008-4401-8B93-8EE2BFFF37F8}" type="pres">
      <dgm:prSet presAssocID="{23A88FA4-4D07-4F95-A823-938AF1CFB3E6}" presName="sibTrans" presStyleLbl="sibTrans2D1" presStyleIdx="0" presStyleCnt="2"/>
      <dgm:spPr/>
    </dgm:pt>
    <dgm:pt modelId="{32E0E586-A0D4-4E81-BDD1-E81F45505251}" type="pres">
      <dgm:prSet presAssocID="{23A88FA4-4D07-4F95-A823-938AF1CFB3E6}" presName="connectorText" presStyleLbl="sibTrans2D1" presStyleIdx="0" presStyleCnt="2"/>
      <dgm:spPr/>
    </dgm:pt>
    <dgm:pt modelId="{F389F5C0-BE7B-4889-9B55-93DAADBDE80E}" type="pres">
      <dgm:prSet presAssocID="{AB7375C2-9149-435E-98D6-788B1608F2C1}" presName="node" presStyleLbl="node1" presStyleIdx="1" presStyleCnt="3">
        <dgm:presLayoutVars>
          <dgm:bulletEnabled val="1"/>
        </dgm:presLayoutVars>
      </dgm:prSet>
      <dgm:spPr/>
    </dgm:pt>
    <dgm:pt modelId="{DFECFB48-88F6-4EC3-8DDA-7D05F54A61DF}" type="pres">
      <dgm:prSet presAssocID="{EC321D6A-1B1E-46B5-A9C6-F50EFA12645D}" presName="sibTrans" presStyleLbl="sibTrans2D1" presStyleIdx="1" presStyleCnt="2"/>
      <dgm:spPr/>
    </dgm:pt>
    <dgm:pt modelId="{3C53F99C-D436-43EA-A46C-D2C47D8E7E50}" type="pres">
      <dgm:prSet presAssocID="{EC321D6A-1B1E-46B5-A9C6-F50EFA12645D}" presName="connectorText" presStyleLbl="sibTrans2D1" presStyleIdx="1" presStyleCnt="2"/>
      <dgm:spPr/>
    </dgm:pt>
    <dgm:pt modelId="{FA0EBAF8-1EC1-49D5-B697-170F6F6E9405}" type="pres">
      <dgm:prSet presAssocID="{796B0BAE-2358-4000-A818-5EB183E7942B}" presName="node" presStyleLbl="node1" presStyleIdx="2" presStyleCnt="3">
        <dgm:presLayoutVars>
          <dgm:bulletEnabled val="1"/>
        </dgm:presLayoutVars>
      </dgm:prSet>
      <dgm:spPr/>
    </dgm:pt>
  </dgm:ptLst>
  <dgm:cxnLst>
    <dgm:cxn modelId="{F72DF811-C665-46DE-A5FA-2110B2461C1F}" type="presOf" srcId="{AB7375C2-9149-435E-98D6-788B1608F2C1}" destId="{F389F5C0-BE7B-4889-9B55-93DAADBDE80E}" srcOrd="0" destOrd="0" presId="urn:microsoft.com/office/officeart/2005/8/layout/process1"/>
    <dgm:cxn modelId="{0F6A861B-992A-4A9F-BFE3-E8EB1E002367}" type="presOf" srcId="{796B0BAE-2358-4000-A818-5EB183E7942B}" destId="{FA0EBAF8-1EC1-49D5-B697-170F6F6E9405}" srcOrd="0" destOrd="0" presId="urn:microsoft.com/office/officeart/2005/8/layout/process1"/>
    <dgm:cxn modelId="{E33D672C-FA28-43B4-B1CA-F0632E37633D}" type="presOf" srcId="{23A88FA4-4D07-4F95-A823-938AF1CFB3E6}" destId="{32E0E586-A0D4-4E81-BDD1-E81F45505251}" srcOrd="1" destOrd="0" presId="urn:microsoft.com/office/officeart/2005/8/layout/process1"/>
    <dgm:cxn modelId="{2F378C44-3FD8-470A-B28F-A050E2099122}" srcId="{79C75710-10F1-41A7-A115-3FF6A030DBC8}" destId="{06E7FEBC-4F7F-4F03-95C8-A35AFB7FB978}" srcOrd="0" destOrd="0" parTransId="{8549AA51-ED3D-4C05-9726-C223CE00A83E}" sibTransId="{23A88FA4-4D07-4F95-A823-938AF1CFB3E6}"/>
    <dgm:cxn modelId="{E4862967-C112-4EBB-9F23-EC614680C47C}" type="presOf" srcId="{79C75710-10F1-41A7-A115-3FF6A030DBC8}" destId="{1603B6C7-4ADD-4374-BE23-27D748C24B05}" srcOrd="0" destOrd="0" presId="urn:microsoft.com/office/officeart/2005/8/layout/process1"/>
    <dgm:cxn modelId="{8A17C175-391A-4F87-9FC5-FBF5FF73BF63}" type="presOf" srcId="{EC321D6A-1B1E-46B5-A9C6-F50EFA12645D}" destId="{DFECFB48-88F6-4EC3-8DDA-7D05F54A61DF}" srcOrd="0" destOrd="0" presId="urn:microsoft.com/office/officeart/2005/8/layout/process1"/>
    <dgm:cxn modelId="{3F45CD7E-B1FF-4A85-9A70-BE0D34A8BE7C}" type="presOf" srcId="{EC321D6A-1B1E-46B5-A9C6-F50EFA12645D}" destId="{3C53F99C-D436-43EA-A46C-D2C47D8E7E50}" srcOrd="1" destOrd="0" presId="urn:microsoft.com/office/officeart/2005/8/layout/process1"/>
    <dgm:cxn modelId="{2077DF7E-B7A8-4A36-91EE-4AC659E00FB1}" srcId="{79C75710-10F1-41A7-A115-3FF6A030DBC8}" destId="{AB7375C2-9149-435E-98D6-788B1608F2C1}" srcOrd="1" destOrd="0" parTransId="{9E65A1BA-E7CE-45F6-8BE4-EBE4F1E04BF9}" sibTransId="{EC321D6A-1B1E-46B5-A9C6-F50EFA12645D}"/>
    <dgm:cxn modelId="{1E5EA2C9-E79E-425A-8C54-EA31051449D2}" type="presOf" srcId="{23A88FA4-4D07-4F95-A823-938AF1CFB3E6}" destId="{77F3F066-2008-4401-8B93-8EE2BFFF37F8}" srcOrd="0" destOrd="0" presId="urn:microsoft.com/office/officeart/2005/8/layout/process1"/>
    <dgm:cxn modelId="{B3FFCDCF-6F44-4831-88BD-58AA8EB4A94B}" srcId="{79C75710-10F1-41A7-A115-3FF6A030DBC8}" destId="{796B0BAE-2358-4000-A818-5EB183E7942B}" srcOrd="2" destOrd="0" parTransId="{C7FF69DD-7BB6-4C7C-AC14-FFB061479934}" sibTransId="{D6DD196F-D654-4A41-906E-8801820BABBC}"/>
    <dgm:cxn modelId="{17F246F9-3686-413D-A4C6-A32FBF054568}" type="presOf" srcId="{06E7FEBC-4F7F-4F03-95C8-A35AFB7FB978}" destId="{783C94B1-2B4C-409E-AD59-DEBED3C6CE7A}" srcOrd="0" destOrd="0" presId="urn:microsoft.com/office/officeart/2005/8/layout/process1"/>
    <dgm:cxn modelId="{8DE3E7FA-9700-4CF7-BCB0-220620B2E75C}" type="presParOf" srcId="{1603B6C7-4ADD-4374-BE23-27D748C24B05}" destId="{783C94B1-2B4C-409E-AD59-DEBED3C6CE7A}" srcOrd="0" destOrd="0" presId="urn:microsoft.com/office/officeart/2005/8/layout/process1"/>
    <dgm:cxn modelId="{B6CB019D-73CE-4D54-9614-78A6021DEA16}" type="presParOf" srcId="{1603B6C7-4ADD-4374-BE23-27D748C24B05}" destId="{77F3F066-2008-4401-8B93-8EE2BFFF37F8}" srcOrd="1" destOrd="0" presId="urn:microsoft.com/office/officeart/2005/8/layout/process1"/>
    <dgm:cxn modelId="{A6A8ABE2-9779-4E75-BAD2-808C79B29814}" type="presParOf" srcId="{77F3F066-2008-4401-8B93-8EE2BFFF37F8}" destId="{32E0E586-A0D4-4E81-BDD1-E81F45505251}" srcOrd="0" destOrd="0" presId="urn:microsoft.com/office/officeart/2005/8/layout/process1"/>
    <dgm:cxn modelId="{4DEF618C-174F-478C-9265-50423CD06B4F}" type="presParOf" srcId="{1603B6C7-4ADD-4374-BE23-27D748C24B05}" destId="{F389F5C0-BE7B-4889-9B55-93DAADBDE80E}" srcOrd="2" destOrd="0" presId="urn:microsoft.com/office/officeart/2005/8/layout/process1"/>
    <dgm:cxn modelId="{B2D7F7D1-694C-4B5F-A05B-B0E058504FF7}" type="presParOf" srcId="{1603B6C7-4ADD-4374-BE23-27D748C24B05}" destId="{DFECFB48-88F6-4EC3-8DDA-7D05F54A61DF}" srcOrd="3" destOrd="0" presId="urn:microsoft.com/office/officeart/2005/8/layout/process1"/>
    <dgm:cxn modelId="{26DBA801-B340-4878-837F-7862F3623CFA}" type="presParOf" srcId="{DFECFB48-88F6-4EC3-8DDA-7D05F54A61DF}" destId="{3C53F99C-D436-43EA-A46C-D2C47D8E7E50}" srcOrd="0" destOrd="0" presId="urn:microsoft.com/office/officeart/2005/8/layout/process1"/>
    <dgm:cxn modelId="{7B5D1127-3FEA-4964-9BF2-7310CC6B7871}" type="presParOf" srcId="{1603B6C7-4ADD-4374-BE23-27D748C24B05}" destId="{FA0EBAF8-1EC1-49D5-B697-170F6F6E940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C94B1-2B4C-409E-AD59-DEBED3C6CE7A}">
      <dsp:nvSpPr>
        <dsp:cNvPr id="0" name=""/>
        <dsp:cNvSpPr/>
      </dsp:nvSpPr>
      <dsp:spPr>
        <a:xfrm>
          <a:off x="9409" y="354160"/>
          <a:ext cx="2812442" cy="1687465"/>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Energy Procurement</a:t>
          </a:r>
        </a:p>
      </dsp:txBody>
      <dsp:txXfrm>
        <a:off x="58833" y="403584"/>
        <a:ext cx="2713594" cy="1588617"/>
      </dsp:txXfrm>
    </dsp:sp>
    <dsp:sp modelId="{77F3F066-2008-4401-8B93-8EE2BFFF37F8}">
      <dsp:nvSpPr>
        <dsp:cNvPr id="0" name=""/>
        <dsp:cNvSpPr/>
      </dsp:nvSpPr>
      <dsp:spPr>
        <a:xfrm>
          <a:off x="3103096" y="849150"/>
          <a:ext cx="596237" cy="697485"/>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103096" y="988647"/>
        <a:ext cx="417366" cy="418491"/>
      </dsp:txXfrm>
    </dsp:sp>
    <dsp:sp modelId="{F389F5C0-BE7B-4889-9B55-93DAADBDE80E}">
      <dsp:nvSpPr>
        <dsp:cNvPr id="0" name=""/>
        <dsp:cNvSpPr/>
      </dsp:nvSpPr>
      <dsp:spPr>
        <a:xfrm>
          <a:off x="3946828" y="354160"/>
          <a:ext cx="2812442" cy="1687465"/>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Energy Efficiency</a:t>
          </a:r>
        </a:p>
      </dsp:txBody>
      <dsp:txXfrm>
        <a:off x="3996252" y="403584"/>
        <a:ext cx="2713594" cy="1588617"/>
      </dsp:txXfrm>
    </dsp:sp>
    <dsp:sp modelId="{DFECFB48-88F6-4EC3-8DDA-7D05F54A61DF}">
      <dsp:nvSpPr>
        <dsp:cNvPr id="0" name=""/>
        <dsp:cNvSpPr/>
      </dsp:nvSpPr>
      <dsp:spPr>
        <a:xfrm>
          <a:off x="7040515" y="849150"/>
          <a:ext cx="596237" cy="697485"/>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040515" y="988647"/>
        <a:ext cx="417366" cy="418491"/>
      </dsp:txXfrm>
    </dsp:sp>
    <dsp:sp modelId="{FA0EBAF8-1EC1-49D5-B697-170F6F6E9405}">
      <dsp:nvSpPr>
        <dsp:cNvPr id="0" name=""/>
        <dsp:cNvSpPr/>
      </dsp:nvSpPr>
      <dsp:spPr>
        <a:xfrm>
          <a:off x="7884248" y="354160"/>
          <a:ext cx="2812442" cy="1687465"/>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Renewable Energy</a:t>
          </a:r>
        </a:p>
      </dsp:txBody>
      <dsp:txXfrm>
        <a:off x="7933672" y="403584"/>
        <a:ext cx="2713594" cy="15886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4C627F-9EF1-418E-ABE7-A9656D33DA50}" type="datetimeFigureOut">
              <a:rPr lang="en-US" smtClean="0"/>
              <a:t>4/27/2018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BCACE-6339-4869-BBC1-CB3B61D5D232}" type="slidenum">
              <a:rPr lang="en-US" smtClean="0"/>
              <a:t>‹#›</a:t>
            </a:fld>
            <a:endParaRPr lang="en-US"/>
          </a:p>
        </p:txBody>
      </p:sp>
    </p:spTree>
    <p:extLst>
      <p:ext uri="{BB962C8B-B14F-4D97-AF65-F5344CB8AC3E}">
        <p14:creationId xmlns:p14="http://schemas.microsoft.com/office/powerpoint/2010/main" val="1024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1A003-47AE-434F-849C-2EBFB1248CA0}" type="datetimeFigureOut">
              <a:rPr lang="en-US" smtClean="0"/>
              <a:t>4/27/2018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122C4-132A-4F0D-ACDE-850F7DE9F10A}" type="slidenum">
              <a:rPr lang="en-US" smtClean="0"/>
              <a:t>‹#›</a:t>
            </a:fld>
            <a:endParaRPr lang="en-US"/>
          </a:p>
        </p:txBody>
      </p:sp>
    </p:spTree>
    <p:extLst>
      <p:ext uri="{BB962C8B-B14F-4D97-AF65-F5344CB8AC3E}">
        <p14:creationId xmlns:p14="http://schemas.microsoft.com/office/powerpoint/2010/main" val="2323628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FA05B7-C2E1-427F-8BE1-37FC247B17D7}"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367026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A05B7-C2E1-427F-8BE1-37FC247B17D7}"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426007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A05B7-C2E1-427F-8BE1-37FC247B17D7}"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348660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a:spLocks noChangeAspect="1"/>
          </p:cNvSpPr>
          <p:nvPr userDrawn="1"/>
        </p:nvSpPr>
        <p:spPr>
          <a:xfrm>
            <a:off x="10239375" y="-3152"/>
            <a:ext cx="1951887" cy="1382117"/>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3" y="0"/>
            <a:ext cx="11664424" cy="1380931"/>
          </a:xfrm>
          <a:prstGeom prst="rect">
            <a:avLst/>
          </a:prstGeom>
          <a:gradFill flip="none" rotWithShape="1">
            <a:gsLst>
              <a:gs pos="10000">
                <a:srgbClr val="8C8C8C"/>
              </a:gs>
              <a:gs pos="16000">
                <a:srgbClr val="191919"/>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35800" y="237396"/>
            <a:ext cx="8173621" cy="969153"/>
          </a:xfrm>
        </p:spPr>
        <p:txBody>
          <a:bodyPr>
            <a:normAutofit/>
          </a:bodyPr>
          <a:lstStyle>
            <a:lvl1pPr>
              <a:defRPr sz="4000">
                <a:solidFill>
                  <a:schemeClr val="bg1"/>
                </a:solidFill>
                <a:latin typeface="+mj-lt"/>
              </a:defRPr>
            </a:lvl1pPr>
          </a:lstStyle>
          <a:p>
            <a:r>
              <a:rPr lang="en-US" dirty="0"/>
              <a:t>Click to edit Master title style</a:t>
            </a:r>
          </a:p>
        </p:txBody>
      </p:sp>
      <p:sp>
        <p:nvSpPr>
          <p:cNvPr id="3" name="Content Placeholder 2"/>
          <p:cNvSpPr>
            <a:spLocks noGrp="1"/>
          </p:cNvSpPr>
          <p:nvPr>
            <p:ph idx="1"/>
          </p:nvPr>
        </p:nvSpPr>
        <p:spPr>
          <a:xfrm>
            <a:off x="737119" y="1825625"/>
            <a:ext cx="10739534"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1399190" y="227381"/>
            <a:ext cx="0" cy="89574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1664421" y="6470619"/>
            <a:ext cx="543512" cy="369332"/>
          </a:xfrm>
          <a:prstGeom prst="rect">
            <a:avLst/>
          </a:prstGeom>
          <a:noFill/>
        </p:spPr>
        <p:txBody>
          <a:bodyPr wrap="square" rtlCol="0">
            <a:spAutoFit/>
          </a:bodyPr>
          <a:lstStyle/>
          <a:p>
            <a:pPr algn="ctr"/>
            <a:fld id="{BA0C4B89-33FC-4904-BBF0-F319EAE1A8FF}" type="slidenum">
              <a:rPr lang="en-US" smtClean="0">
                <a:solidFill>
                  <a:schemeClr val="tx1"/>
                </a:solidFill>
              </a:rPr>
              <a:pPr algn="ctr"/>
              <a:t>‹#›</a:t>
            </a:fld>
            <a:endParaRPr lang="en-US" dirty="0">
              <a:solidFill>
                <a:schemeClr val="tx1"/>
              </a:solidFill>
            </a:endParaRPr>
          </a:p>
        </p:txBody>
      </p:sp>
      <p:sp>
        <p:nvSpPr>
          <p:cNvPr id="13" name="Text Box 2"/>
          <p:cNvSpPr txBox="1">
            <a:spLocks noChangeArrowheads="1"/>
          </p:cNvSpPr>
          <p:nvPr userDrawn="1"/>
        </p:nvSpPr>
        <p:spPr bwMode="auto">
          <a:xfrm>
            <a:off x="10783" y="1028385"/>
            <a:ext cx="1355934" cy="23048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900" i="0" dirty="0">
                <a:solidFill>
                  <a:srgbClr val="FFFF00"/>
                </a:solidFill>
                <a:effectLst/>
                <a:latin typeface="Calibri Light" panose="020F0302020204030204" pitchFamily="34" charset="0"/>
                <a:ea typeface="Calibri" panose="020F0502020204030204" pitchFamily="34" charset="0"/>
                <a:cs typeface="Times New Roman" panose="02020603050405020304" pitchFamily="18" charset="0"/>
              </a:rPr>
              <a:t>Verita Energy, LLC</a:t>
            </a:r>
            <a:endParaRPr lang="en-US" sz="300" i="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AEC909A-1560-4624-BC96-E224071027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641" y="213751"/>
            <a:ext cx="916218" cy="916218"/>
          </a:xfrm>
          <a:prstGeom prst="rect">
            <a:avLst/>
          </a:prstGeom>
        </p:spPr>
      </p:pic>
    </p:spTree>
    <p:extLst>
      <p:ext uri="{BB962C8B-B14F-4D97-AF65-F5344CB8AC3E}">
        <p14:creationId xmlns:p14="http://schemas.microsoft.com/office/powerpoint/2010/main" val="138708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FA05B7-C2E1-427F-8BE1-37FC247B17D7}"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408555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A05B7-C2E1-427F-8BE1-37FC247B17D7}"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64569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A05B7-C2E1-427F-8BE1-37FC247B17D7}" type="datetimeFigureOut">
              <a:rPr lang="en-US" smtClean="0"/>
              <a:t>4/27/2018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203204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FA05B7-C2E1-427F-8BE1-37FC247B17D7}" type="datetimeFigureOut">
              <a:rPr lang="en-US" smtClean="0"/>
              <a:t>4/27/2018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86211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A05B7-C2E1-427F-8BE1-37FC247B17D7}" type="datetimeFigureOut">
              <a:rPr lang="en-US" smtClean="0"/>
              <a:t>4/27/2018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4229187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FA05B7-C2E1-427F-8BE1-37FC247B17D7}"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161359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FA05B7-C2E1-427F-8BE1-37FC247B17D7}"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A4EA5-9989-480C-85C7-96CEFE6DEF1C}" type="slidenum">
              <a:rPr lang="en-US" smtClean="0"/>
              <a:t>‹#›</a:t>
            </a:fld>
            <a:endParaRPr lang="en-US"/>
          </a:p>
        </p:txBody>
      </p:sp>
    </p:spTree>
    <p:extLst>
      <p:ext uri="{BB962C8B-B14F-4D97-AF65-F5344CB8AC3E}">
        <p14:creationId xmlns:p14="http://schemas.microsoft.com/office/powerpoint/2010/main" val="401776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A05B7-C2E1-427F-8BE1-37FC247B17D7}" type="datetimeFigureOut">
              <a:rPr lang="en-US" smtClean="0"/>
              <a:t>4/27/2018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A4EA5-9989-480C-85C7-96CEFE6DEF1C}" type="slidenum">
              <a:rPr lang="en-US" smtClean="0"/>
              <a:t>‹#›</a:t>
            </a:fld>
            <a:endParaRPr lang="en-US"/>
          </a:p>
        </p:txBody>
      </p:sp>
    </p:spTree>
    <p:extLst>
      <p:ext uri="{BB962C8B-B14F-4D97-AF65-F5344CB8AC3E}">
        <p14:creationId xmlns:p14="http://schemas.microsoft.com/office/powerpoint/2010/main" val="1743497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eutecticsllc.com/contact/"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19" name="AutoShape 8" descr="Image result for led exterior lights parking lot">
            <a:extLst>
              <a:ext uri="{FF2B5EF4-FFF2-40B4-BE49-F238E27FC236}">
                <a16:creationId xmlns:a16="http://schemas.microsoft.com/office/drawing/2014/main" id="{420EBA3C-4F35-4928-A5C4-897635E6BA46}"/>
              </a:ext>
            </a:extLst>
          </p:cNvPr>
          <p:cNvSpPr>
            <a:spLocks noChangeAspect="1" noChangeArrowheads="1"/>
          </p:cNvSpPr>
          <p:nvPr/>
        </p:nvSpPr>
        <p:spPr bwMode="auto">
          <a:xfrm>
            <a:off x="5943600" y="3629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6255ABED-096A-429D-8D17-B302F08D8AA5}"/>
              </a:ext>
            </a:extLst>
          </p:cNvPr>
          <p:cNvSpPr txBox="1"/>
          <p:nvPr/>
        </p:nvSpPr>
        <p:spPr>
          <a:xfrm>
            <a:off x="9710991" y="5427001"/>
            <a:ext cx="2481009" cy="1200329"/>
          </a:xfrm>
          <a:prstGeom prst="rect">
            <a:avLst/>
          </a:prstGeom>
          <a:noFill/>
        </p:spPr>
        <p:txBody>
          <a:bodyPr wrap="square" rtlCol="0">
            <a:spAutoFit/>
          </a:bodyPr>
          <a:lstStyle/>
          <a:p>
            <a:r>
              <a:rPr lang="en-US" dirty="0">
                <a:solidFill>
                  <a:schemeClr val="bg1"/>
                </a:solidFill>
              </a:rPr>
              <a:t>Tony “T.J.” Morice</a:t>
            </a:r>
          </a:p>
          <a:p>
            <a:r>
              <a:rPr lang="en-US" dirty="0">
                <a:solidFill>
                  <a:schemeClr val="bg1"/>
                </a:solidFill>
              </a:rPr>
              <a:t>5/2/18</a:t>
            </a:r>
          </a:p>
          <a:p>
            <a:r>
              <a:rPr lang="en-US" dirty="0">
                <a:solidFill>
                  <a:schemeClr val="bg1"/>
                </a:solidFill>
              </a:rPr>
              <a:t>TNT Ventures LLC &amp; </a:t>
            </a:r>
            <a:r>
              <a:rPr lang="en-US" dirty="0" err="1">
                <a:solidFill>
                  <a:schemeClr val="bg1"/>
                </a:solidFill>
              </a:rPr>
              <a:t>Verita</a:t>
            </a:r>
            <a:r>
              <a:rPr lang="en-US" dirty="0">
                <a:solidFill>
                  <a:schemeClr val="bg1"/>
                </a:solidFill>
              </a:rPr>
              <a:t> Energy LLC</a:t>
            </a:r>
          </a:p>
        </p:txBody>
      </p:sp>
      <p:grpSp>
        <p:nvGrpSpPr>
          <p:cNvPr id="4" name="Group 3">
            <a:extLst>
              <a:ext uri="{FF2B5EF4-FFF2-40B4-BE49-F238E27FC236}">
                <a16:creationId xmlns:a16="http://schemas.microsoft.com/office/drawing/2014/main" id="{C6C7BCCA-5562-4E1F-B65B-08BF7EA43D66}"/>
              </a:ext>
            </a:extLst>
          </p:cNvPr>
          <p:cNvGrpSpPr/>
          <p:nvPr/>
        </p:nvGrpSpPr>
        <p:grpSpPr>
          <a:xfrm>
            <a:off x="417380" y="1539565"/>
            <a:ext cx="9110933" cy="3832164"/>
            <a:chOff x="63498" y="681034"/>
            <a:chExt cx="8275769" cy="3203877"/>
          </a:xfrm>
        </p:grpSpPr>
        <p:pic>
          <p:nvPicPr>
            <p:cNvPr id="9" name="Picture 8">
              <a:extLst>
                <a:ext uri="{FF2B5EF4-FFF2-40B4-BE49-F238E27FC236}">
                  <a16:creationId xmlns:a16="http://schemas.microsoft.com/office/drawing/2014/main" id="{0ECB4A0D-0771-4E19-A8F0-946D53AF5BD6}"/>
                </a:ext>
              </a:extLst>
            </p:cNvPr>
            <p:cNvPicPr>
              <a:picLocks noChangeAspect="1"/>
            </p:cNvPicPr>
            <p:nvPr/>
          </p:nvPicPr>
          <p:blipFill rotWithShape="1">
            <a:blip r:embed="rId2"/>
            <a:srcRect l="5548"/>
            <a:stretch/>
          </p:blipFill>
          <p:spPr>
            <a:xfrm>
              <a:off x="63499" y="681034"/>
              <a:ext cx="2729075" cy="1800225"/>
            </a:xfrm>
            <a:prstGeom prst="rect">
              <a:avLst/>
            </a:prstGeom>
          </p:spPr>
        </p:pic>
        <p:pic>
          <p:nvPicPr>
            <p:cNvPr id="12" name="Picture 11">
              <a:extLst>
                <a:ext uri="{FF2B5EF4-FFF2-40B4-BE49-F238E27FC236}">
                  <a16:creationId xmlns:a16="http://schemas.microsoft.com/office/drawing/2014/main" id="{C48E3AEB-90B5-4F85-A443-27AEA08D5A3B}"/>
                </a:ext>
              </a:extLst>
            </p:cNvPr>
            <p:cNvPicPr>
              <a:picLocks noChangeAspect="1"/>
            </p:cNvPicPr>
            <p:nvPr/>
          </p:nvPicPr>
          <p:blipFill>
            <a:blip r:embed="rId3"/>
            <a:stretch>
              <a:fillRect/>
            </a:stretch>
          </p:blipFill>
          <p:spPr>
            <a:xfrm>
              <a:off x="2843607" y="681034"/>
              <a:ext cx="3185350" cy="1800225"/>
            </a:xfrm>
            <a:prstGeom prst="rect">
              <a:avLst/>
            </a:prstGeom>
          </p:spPr>
        </p:pic>
        <p:pic>
          <p:nvPicPr>
            <p:cNvPr id="15" name="Picture 14">
              <a:extLst>
                <a:ext uri="{FF2B5EF4-FFF2-40B4-BE49-F238E27FC236}">
                  <a16:creationId xmlns:a16="http://schemas.microsoft.com/office/drawing/2014/main" id="{4FC58493-4DDC-49B3-BD0A-BA498E03C95D}"/>
                </a:ext>
              </a:extLst>
            </p:cNvPr>
            <p:cNvPicPr>
              <a:picLocks noChangeAspect="1"/>
            </p:cNvPicPr>
            <p:nvPr/>
          </p:nvPicPr>
          <p:blipFill rotWithShape="1">
            <a:blip r:embed="rId4"/>
            <a:srcRect l="17914" r="4885"/>
            <a:stretch/>
          </p:blipFill>
          <p:spPr>
            <a:xfrm>
              <a:off x="6081842" y="681034"/>
              <a:ext cx="2257425" cy="1800225"/>
            </a:xfrm>
            <a:prstGeom prst="rect">
              <a:avLst/>
            </a:prstGeom>
          </p:spPr>
        </p:pic>
        <p:pic>
          <p:nvPicPr>
            <p:cNvPr id="16" name="Picture 15">
              <a:extLst>
                <a:ext uri="{FF2B5EF4-FFF2-40B4-BE49-F238E27FC236}">
                  <a16:creationId xmlns:a16="http://schemas.microsoft.com/office/drawing/2014/main" id="{E0D4514E-D337-439A-B446-1C490FC626C2}"/>
                </a:ext>
              </a:extLst>
            </p:cNvPr>
            <p:cNvPicPr>
              <a:picLocks noChangeAspect="1"/>
            </p:cNvPicPr>
            <p:nvPr/>
          </p:nvPicPr>
          <p:blipFill>
            <a:blip r:embed="rId5"/>
            <a:stretch>
              <a:fillRect/>
            </a:stretch>
          </p:blipFill>
          <p:spPr>
            <a:xfrm>
              <a:off x="63498" y="2523176"/>
              <a:ext cx="2041249" cy="1361735"/>
            </a:xfrm>
            <a:prstGeom prst="rect">
              <a:avLst/>
            </a:prstGeom>
          </p:spPr>
        </p:pic>
        <p:pic>
          <p:nvPicPr>
            <p:cNvPr id="17" name="Picture 16">
              <a:extLst>
                <a:ext uri="{FF2B5EF4-FFF2-40B4-BE49-F238E27FC236}">
                  <a16:creationId xmlns:a16="http://schemas.microsoft.com/office/drawing/2014/main" id="{ECE60E64-4CE1-4789-94D8-E81A3274656E}"/>
                </a:ext>
              </a:extLst>
            </p:cNvPr>
            <p:cNvPicPr>
              <a:picLocks noChangeAspect="1"/>
            </p:cNvPicPr>
            <p:nvPr/>
          </p:nvPicPr>
          <p:blipFill>
            <a:blip r:embed="rId6"/>
            <a:stretch>
              <a:fillRect/>
            </a:stretch>
          </p:blipFill>
          <p:spPr>
            <a:xfrm>
              <a:off x="4522750" y="2523176"/>
              <a:ext cx="1980829" cy="1361735"/>
            </a:xfrm>
            <a:prstGeom prst="rect">
              <a:avLst/>
            </a:prstGeom>
          </p:spPr>
        </p:pic>
        <p:pic>
          <p:nvPicPr>
            <p:cNvPr id="22" name="Picture 21">
              <a:extLst>
                <a:ext uri="{FF2B5EF4-FFF2-40B4-BE49-F238E27FC236}">
                  <a16:creationId xmlns:a16="http://schemas.microsoft.com/office/drawing/2014/main" id="{0E9CCB47-8F02-43DA-A6EF-A0AB3348C81F}"/>
                </a:ext>
              </a:extLst>
            </p:cNvPr>
            <p:cNvPicPr>
              <a:picLocks noChangeAspect="1"/>
            </p:cNvPicPr>
            <p:nvPr/>
          </p:nvPicPr>
          <p:blipFill rotWithShape="1">
            <a:blip r:embed="rId7"/>
            <a:srcRect l="5549" r="6978"/>
            <a:stretch/>
          </p:blipFill>
          <p:spPr>
            <a:xfrm>
              <a:off x="6546554" y="2523176"/>
              <a:ext cx="1792713" cy="1361734"/>
            </a:xfrm>
            <a:prstGeom prst="rect">
              <a:avLst/>
            </a:prstGeom>
          </p:spPr>
        </p:pic>
        <p:pic>
          <p:nvPicPr>
            <p:cNvPr id="23" name="Picture 22">
              <a:extLst>
                <a:ext uri="{FF2B5EF4-FFF2-40B4-BE49-F238E27FC236}">
                  <a16:creationId xmlns:a16="http://schemas.microsoft.com/office/drawing/2014/main" id="{E7A7A315-8ECD-46E4-8C5F-06ECC2F9A3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9517" y="2523177"/>
              <a:ext cx="2236533" cy="1361733"/>
            </a:xfrm>
            <a:prstGeom prst="rect">
              <a:avLst/>
            </a:prstGeom>
          </p:spPr>
        </p:pic>
      </p:grpSp>
      <p:sp>
        <p:nvSpPr>
          <p:cNvPr id="13" name="TextBox 12">
            <a:extLst>
              <a:ext uri="{FF2B5EF4-FFF2-40B4-BE49-F238E27FC236}">
                <a16:creationId xmlns:a16="http://schemas.microsoft.com/office/drawing/2014/main" id="{C2A507E2-7E2D-4E19-83E3-A2B715D51A00}"/>
              </a:ext>
            </a:extLst>
          </p:cNvPr>
          <p:cNvSpPr txBox="1"/>
          <p:nvPr/>
        </p:nvSpPr>
        <p:spPr>
          <a:xfrm>
            <a:off x="224857" y="33457"/>
            <a:ext cx="9303456" cy="707886"/>
          </a:xfrm>
          <a:prstGeom prst="rect">
            <a:avLst/>
          </a:prstGeom>
          <a:noFill/>
        </p:spPr>
        <p:txBody>
          <a:bodyPr wrap="square" rtlCol="0">
            <a:spAutoFit/>
          </a:bodyPr>
          <a:lstStyle/>
          <a:p>
            <a:pPr algn="ctr"/>
            <a:r>
              <a:rPr lang="en-US" sz="4000" dirty="0">
                <a:solidFill>
                  <a:schemeClr val="bg1"/>
                </a:solidFill>
              </a:rPr>
              <a:t>How PACE can help future biomass projects</a:t>
            </a:r>
          </a:p>
        </p:txBody>
      </p:sp>
      <p:sp>
        <p:nvSpPr>
          <p:cNvPr id="5" name="Title 4">
            <a:extLst>
              <a:ext uri="{FF2B5EF4-FFF2-40B4-BE49-F238E27FC236}">
                <a16:creationId xmlns:a16="http://schemas.microsoft.com/office/drawing/2014/main" id="{FBBDF213-F2B6-4F33-881B-5534046250A8}"/>
              </a:ext>
            </a:extLst>
          </p:cNvPr>
          <p:cNvSpPr>
            <a:spLocks noGrp="1"/>
          </p:cNvSpPr>
          <p:nvPr>
            <p:ph type="ctrTitle"/>
          </p:nvPr>
        </p:nvSpPr>
        <p:spPr/>
        <p:txBody>
          <a:bodyPr/>
          <a:lstStyle/>
          <a:p>
            <a:endParaRPr lang="en-US" dirty="0"/>
          </a:p>
        </p:txBody>
      </p:sp>
      <p:pic>
        <p:nvPicPr>
          <p:cNvPr id="14" name="Picture 13">
            <a:extLst>
              <a:ext uri="{FF2B5EF4-FFF2-40B4-BE49-F238E27FC236}">
                <a16:creationId xmlns:a16="http://schemas.microsoft.com/office/drawing/2014/main" id="{FCF84C73-7C54-4D73-A225-AEFB9D0AB5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2924" y="2142999"/>
            <a:ext cx="1952428" cy="1939090"/>
          </a:xfrm>
          <a:prstGeom prst="rect">
            <a:avLst/>
          </a:prstGeom>
          <a:solidFill>
            <a:schemeClr val="bg1">
              <a:lumMod val="85000"/>
            </a:schemeClr>
          </a:solidFill>
        </p:spPr>
      </p:pic>
      <p:pic>
        <p:nvPicPr>
          <p:cNvPr id="3" name="Picture 2">
            <a:extLst>
              <a:ext uri="{FF2B5EF4-FFF2-40B4-BE49-F238E27FC236}">
                <a16:creationId xmlns:a16="http://schemas.microsoft.com/office/drawing/2014/main" id="{6E1BA97C-1DE6-41C8-B7F0-FDE68FA5D2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4170" y="5577402"/>
            <a:ext cx="3508460" cy="1149851"/>
          </a:xfrm>
          <a:prstGeom prst="rect">
            <a:avLst/>
          </a:prstGeom>
        </p:spPr>
      </p:pic>
    </p:spTree>
    <p:extLst>
      <p:ext uri="{BB962C8B-B14F-4D97-AF65-F5344CB8AC3E}">
        <p14:creationId xmlns:p14="http://schemas.microsoft.com/office/powerpoint/2010/main" val="252872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B0E4-8E98-47EA-8DC6-A2A5AB9C34D0}"/>
              </a:ext>
            </a:extLst>
          </p:cNvPr>
          <p:cNvSpPr>
            <a:spLocks noGrp="1"/>
          </p:cNvSpPr>
          <p:nvPr>
            <p:ph type="title"/>
          </p:nvPr>
        </p:nvSpPr>
        <p:spPr/>
        <p:txBody>
          <a:bodyPr/>
          <a:lstStyle/>
          <a:p>
            <a:r>
              <a:rPr lang="en-US" dirty="0"/>
              <a:t>Grafton County-North Haverhill, NH</a:t>
            </a:r>
          </a:p>
        </p:txBody>
      </p:sp>
      <p:pic>
        <p:nvPicPr>
          <p:cNvPr id="6" name="Content Placeholder 5">
            <a:extLst>
              <a:ext uri="{FF2B5EF4-FFF2-40B4-BE49-F238E27FC236}">
                <a16:creationId xmlns:a16="http://schemas.microsoft.com/office/drawing/2014/main" id="{99704748-DE90-4FED-8154-AAD87A8A755C}"/>
              </a:ext>
            </a:extLst>
          </p:cNvPr>
          <p:cNvPicPr>
            <a:picLocks noGrp="1" noChangeAspect="1"/>
          </p:cNvPicPr>
          <p:nvPr>
            <p:ph idx="1"/>
          </p:nvPr>
        </p:nvPicPr>
        <p:blipFill>
          <a:blip r:embed="rId2"/>
          <a:stretch>
            <a:fillRect/>
          </a:stretch>
        </p:blipFill>
        <p:spPr>
          <a:xfrm>
            <a:off x="165005" y="1528349"/>
            <a:ext cx="6286500" cy="3181350"/>
          </a:xfrm>
          <a:prstGeom prst="rect">
            <a:avLst/>
          </a:prstGeom>
        </p:spPr>
      </p:pic>
      <p:pic>
        <p:nvPicPr>
          <p:cNvPr id="7" name="Picture 6">
            <a:extLst>
              <a:ext uri="{FF2B5EF4-FFF2-40B4-BE49-F238E27FC236}">
                <a16:creationId xmlns:a16="http://schemas.microsoft.com/office/drawing/2014/main" id="{5E5E4058-DD68-4618-A878-A11386BDB99D}"/>
              </a:ext>
            </a:extLst>
          </p:cNvPr>
          <p:cNvPicPr>
            <a:picLocks noChangeAspect="1"/>
          </p:cNvPicPr>
          <p:nvPr/>
        </p:nvPicPr>
        <p:blipFill>
          <a:blip r:embed="rId3"/>
          <a:stretch>
            <a:fillRect/>
          </a:stretch>
        </p:blipFill>
        <p:spPr>
          <a:xfrm>
            <a:off x="6616097" y="1408176"/>
            <a:ext cx="5114925" cy="5449824"/>
          </a:xfrm>
          <a:prstGeom prst="rect">
            <a:avLst/>
          </a:prstGeom>
        </p:spPr>
      </p:pic>
      <p:pic>
        <p:nvPicPr>
          <p:cNvPr id="8" name="Picture 7">
            <a:extLst>
              <a:ext uri="{FF2B5EF4-FFF2-40B4-BE49-F238E27FC236}">
                <a16:creationId xmlns:a16="http://schemas.microsoft.com/office/drawing/2014/main" id="{CE65F1A1-ADBB-4294-A3A3-EE904AC3FD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8723" y="5031499"/>
            <a:ext cx="1839064" cy="1826501"/>
          </a:xfrm>
          <a:prstGeom prst="rect">
            <a:avLst/>
          </a:prstGeom>
          <a:solidFill>
            <a:schemeClr val="bg1">
              <a:lumMod val="85000"/>
            </a:schemeClr>
          </a:solidFill>
        </p:spPr>
      </p:pic>
    </p:spTree>
    <p:extLst>
      <p:ext uri="{BB962C8B-B14F-4D97-AF65-F5344CB8AC3E}">
        <p14:creationId xmlns:p14="http://schemas.microsoft.com/office/powerpoint/2010/main" val="2011631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0397-7CE5-4EEC-A0E4-10BDA4EAB2CC}"/>
              </a:ext>
            </a:extLst>
          </p:cNvPr>
          <p:cNvSpPr>
            <a:spLocks noGrp="1"/>
          </p:cNvSpPr>
          <p:nvPr>
            <p:ph type="title"/>
          </p:nvPr>
        </p:nvSpPr>
        <p:spPr/>
        <p:txBody>
          <a:bodyPr/>
          <a:lstStyle/>
          <a:p>
            <a:r>
              <a:rPr lang="en-US" dirty="0"/>
              <a:t>Grafton County—LCA &amp; Payback</a:t>
            </a:r>
          </a:p>
        </p:txBody>
      </p:sp>
      <p:pic>
        <p:nvPicPr>
          <p:cNvPr id="4" name="Content Placeholder 3">
            <a:extLst>
              <a:ext uri="{FF2B5EF4-FFF2-40B4-BE49-F238E27FC236}">
                <a16:creationId xmlns:a16="http://schemas.microsoft.com/office/drawing/2014/main" id="{98908073-AAB4-4519-805E-1B3F5FC8AF85}"/>
              </a:ext>
            </a:extLst>
          </p:cNvPr>
          <p:cNvPicPr>
            <a:picLocks noGrp="1" noChangeAspect="1"/>
          </p:cNvPicPr>
          <p:nvPr>
            <p:ph idx="1"/>
          </p:nvPr>
        </p:nvPicPr>
        <p:blipFill>
          <a:blip r:embed="rId2"/>
          <a:stretch>
            <a:fillRect/>
          </a:stretch>
        </p:blipFill>
        <p:spPr>
          <a:xfrm>
            <a:off x="498226" y="1396024"/>
            <a:ext cx="6440711" cy="5461976"/>
          </a:xfrm>
          <a:prstGeom prst="rect">
            <a:avLst/>
          </a:prstGeom>
        </p:spPr>
      </p:pic>
      <p:pic>
        <p:nvPicPr>
          <p:cNvPr id="5" name="Picture 4">
            <a:extLst>
              <a:ext uri="{FF2B5EF4-FFF2-40B4-BE49-F238E27FC236}">
                <a16:creationId xmlns:a16="http://schemas.microsoft.com/office/drawing/2014/main" id="{9D69D5C4-782A-4380-9383-45A1021CC35E}"/>
              </a:ext>
            </a:extLst>
          </p:cNvPr>
          <p:cNvPicPr>
            <a:picLocks noChangeAspect="1"/>
          </p:cNvPicPr>
          <p:nvPr/>
        </p:nvPicPr>
        <p:blipFill>
          <a:blip r:embed="rId3"/>
          <a:stretch>
            <a:fillRect/>
          </a:stretch>
        </p:blipFill>
        <p:spPr>
          <a:xfrm>
            <a:off x="7218806" y="2495930"/>
            <a:ext cx="4362611" cy="2679573"/>
          </a:xfrm>
          <a:prstGeom prst="rect">
            <a:avLst/>
          </a:prstGeom>
        </p:spPr>
      </p:pic>
    </p:spTree>
    <p:extLst>
      <p:ext uri="{BB962C8B-B14F-4D97-AF65-F5344CB8AC3E}">
        <p14:creationId xmlns:p14="http://schemas.microsoft.com/office/powerpoint/2010/main" val="74555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CC54-7D4F-41CA-83E6-873499967B1F}"/>
              </a:ext>
            </a:extLst>
          </p:cNvPr>
          <p:cNvSpPr>
            <a:spLocks noGrp="1"/>
          </p:cNvSpPr>
          <p:nvPr>
            <p:ph type="title"/>
          </p:nvPr>
        </p:nvSpPr>
        <p:spPr>
          <a:xfrm>
            <a:off x="1535800" y="237396"/>
            <a:ext cx="8173621" cy="969153"/>
          </a:xfrm>
        </p:spPr>
        <p:txBody>
          <a:bodyPr>
            <a:normAutofit/>
          </a:bodyPr>
          <a:lstStyle/>
          <a:p>
            <a:r>
              <a:rPr lang="en-US" dirty="0"/>
              <a:t>Financing Options</a:t>
            </a:r>
          </a:p>
        </p:txBody>
      </p:sp>
      <p:sp>
        <p:nvSpPr>
          <p:cNvPr id="3" name="Content Placeholder 2">
            <a:extLst>
              <a:ext uri="{FF2B5EF4-FFF2-40B4-BE49-F238E27FC236}">
                <a16:creationId xmlns:a16="http://schemas.microsoft.com/office/drawing/2014/main" id="{4149A218-9FFC-471F-B30B-4CA22FE0EA13}"/>
              </a:ext>
            </a:extLst>
          </p:cNvPr>
          <p:cNvSpPr>
            <a:spLocks noGrp="1"/>
          </p:cNvSpPr>
          <p:nvPr>
            <p:ph idx="1"/>
          </p:nvPr>
        </p:nvSpPr>
        <p:spPr>
          <a:xfrm>
            <a:off x="543689" y="1790456"/>
            <a:ext cx="5259235" cy="4351338"/>
          </a:xfrm>
        </p:spPr>
        <p:txBody>
          <a:bodyPr>
            <a:normAutofit lnSpcReduction="10000"/>
          </a:bodyPr>
          <a:lstStyle/>
          <a:p>
            <a:r>
              <a:rPr lang="en-US" dirty="0" err="1">
                <a:solidFill>
                  <a:schemeClr val="bg2">
                    <a:lumMod val="50000"/>
                  </a:schemeClr>
                </a:solidFill>
              </a:rPr>
              <a:t>Governement</a:t>
            </a:r>
            <a:r>
              <a:rPr lang="en-US" dirty="0">
                <a:solidFill>
                  <a:schemeClr val="bg2">
                    <a:lumMod val="50000"/>
                  </a:schemeClr>
                </a:solidFill>
              </a:rPr>
              <a:t> Grants/Programs</a:t>
            </a:r>
          </a:p>
          <a:p>
            <a:r>
              <a:rPr lang="en-US" dirty="0">
                <a:solidFill>
                  <a:schemeClr val="bg2">
                    <a:lumMod val="50000"/>
                  </a:schemeClr>
                </a:solidFill>
              </a:rPr>
              <a:t>Local financing options</a:t>
            </a:r>
          </a:p>
          <a:p>
            <a:pPr lvl="1"/>
            <a:r>
              <a:rPr lang="en-US" sz="2000" dirty="0">
                <a:solidFill>
                  <a:schemeClr val="bg2">
                    <a:lumMod val="50000"/>
                  </a:schemeClr>
                </a:solidFill>
              </a:rPr>
              <a:t>Shorter term with lower rates</a:t>
            </a:r>
          </a:p>
          <a:p>
            <a:r>
              <a:rPr lang="en-US" dirty="0">
                <a:solidFill>
                  <a:schemeClr val="bg2">
                    <a:lumMod val="50000"/>
                  </a:schemeClr>
                </a:solidFill>
              </a:rPr>
              <a:t>Outside capital investor financing</a:t>
            </a:r>
          </a:p>
          <a:p>
            <a:pPr lvl="1"/>
            <a:r>
              <a:rPr lang="en-US" sz="2000" dirty="0">
                <a:solidFill>
                  <a:schemeClr val="bg2">
                    <a:lumMod val="50000"/>
                  </a:schemeClr>
                </a:solidFill>
              </a:rPr>
              <a:t>Shorter term with lower rates (more understanding of projects)</a:t>
            </a:r>
          </a:p>
          <a:p>
            <a:r>
              <a:rPr lang="en-US" dirty="0">
                <a:solidFill>
                  <a:schemeClr val="bg2">
                    <a:lumMod val="50000"/>
                  </a:schemeClr>
                </a:solidFill>
              </a:rPr>
              <a:t>3</a:t>
            </a:r>
            <a:r>
              <a:rPr lang="en-US" baseline="30000" dirty="0">
                <a:solidFill>
                  <a:schemeClr val="bg2">
                    <a:lumMod val="50000"/>
                  </a:schemeClr>
                </a:solidFill>
              </a:rPr>
              <a:t>rd</a:t>
            </a:r>
            <a:r>
              <a:rPr lang="en-US" dirty="0">
                <a:solidFill>
                  <a:schemeClr val="bg2">
                    <a:lumMod val="50000"/>
                  </a:schemeClr>
                </a:solidFill>
              </a:rPr>
              <a:t> party financing on renewables</a:t>
            </a:r>
          </a:p>
          <a:p>
            <a:r>
              <a:rPr lang="en-US" dirty="0">
                <a:solidFill>
                  <a:schemeClr val="bg2">
                    <a:lumMod val="50000"/>
                  </a:schemeClr>
                </a:solidFill>
              </a:rPr>
              <a:t>Property Assessed Clean Energy (PACE)</a:t>
            </a:r>
          </a:p>
          <a:p>
            <a:pPr lvl="1"/>
            <a:r>
              <a:rPr lang="en-US" sz="2000" dirty="0">
                <a:solidFill>
                  <a:schemeClr val="bg2">
                    <a:lumMod val="50000"/>
                  </a:schemeClr>
                </a:solidFill>
              </a:rPr>
              <a:t>Tied to property taxes</a:t>
            </a:r>
          </a:p>
          <a:p>
            <a:pPr lvl="1"/>
            <a:r>
              <a:rPr lang="en-US" sz="2000" dirty="0">
                <a:solidFill>
                  <a:schemeClr val="bg2">
                    <a:lumMod val="50000"/>
                  </a:schemeClr>
                </a:solidFill>
              </a:rPr>
              <a:t>Lending up to 25 years</a:t>
            </a:r>
          </a:p>
          <a:p>
            <a:pPr marL="0" indent="0">
              <a:buNone/>
            </a:pPr>
            <a:endParaRPr lang="en-US" dirty="0">
              <a:solidFill>
                <a:schemeClr val="bg2">
                  <a:lumMod val="50000"/>
                </a:schemeClr>
              </a:solidFill>
            </a:endParaRPr>
          </a:p>
        </p:txBody>
      </p:sp>
      <p:pic>
        <p:nvPicPr>
          <p:cNvPr id="4" name="Picture 3">
            <a:extLst>
              <a:ext uri="{FF2B5EF4-FFF2-40B4-BE49-F238E27FC236}">
                <a16:creationId xmlns:a16="http://schemas.microsoft.com/office/drawing/2014/main" id="{A3EB8E21-1516-4F92-B33E-2EA80BA9546E}"/>
              </a:ext>
            </a:extLst>
          </p:cNvPr>
          <p:cNvPicPr>
            <a:picLocks noChangeAspect="1"/>
          </p:cNvPicPr>
          <p:nvPr/>
        </p:nvPicPr>
        <p:blipFill>
          <a:blip r:embed="rId2"/>
          <a:stretch>
            <a:fillRect/>
          </a:stretch>
        </p:blipFill>
        <p:spPr>
          <a:xfrm>
            <a:off x="5996354" y="2624199"/>
            <a:ext cx="5727040" cy="2827033"/>
          </a:xfrm>
          <a:prstGeom prst="rect">
            <a:avLst/>
          </a:prstGeom>
        </p:spPr>
      </p:pic>
    </p:spTree>
    <p:extLst>
      <p:ext uri="{BB962C8B-B14F-4D97-AF65-F5344CB8AC3E}">
        <p14:creationId xmlns:p14="http://schemas.microsoft.com/office/powerpoint/2010/main" val="378045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CC54-7D4F-41CA-83E6-873499967B1F}"/>
              </a:ext>
            </a:extLst>
          </p:cNvPr>
          <p:cNvSpPr>
            <a:spLocks noGrp="1"/>
          </p:cNvSpPr>
          <p:nvPr>
            <p:ph type="title"/>
          </p:nvPr>
        </p:nvSpPr>
        <p:spPr/>
        <p:txBody>
          <a:bodyPr>
            <a:normAutofit/>
          </a:bodyPr>
          <a:lstStyle/>
          <a:p>
            <a:r>
              <a:rPr lang="en-US" dirty="0"/>
              <a:t>PACE (Public Assessed Clean Energy)</a:t>
            </a:r>
          </a:p>
        </p:txBody>
      </p:sp>
      <p:sp>
        <p:nvSpPr>
          <p:cNvPr id="5" name="TextBox 4">
            <a:extLst>
              <a:ext uri="{FF2B5EF4-FFF2-40B4-BE49-F238E27FC236}">
                <a16:creationId xmlns:a16="http://schemas.microsoft.com/office/drawing/2014/main" id="{6F26D72F-6B0C-4BD5-A823-0AA217773485}"/>
              </a:ext>
            </a:extLst>
          </p:cNvPr>
          <p:cNvSpPr txBox="1"/>
          <p:nvPr/>
        </p:nvSpPr>
        <p:spPr>
          <a:xfrm>
            <a:off x="3647659" y="2205329"/>
            <a:ext cx="8279297" cy="3570208"/>
          </a:xfrm>
          <a:prstGeom prst="rect">
            <a:avLst/>
          </a:prstGeom>
          <a:noFill/>
        </p:spPr>
        <p:txBody>
          <a:bodyPr wrap="square" rtlCol="0">
            <a:spAutoFit/>
          </a:bodyPr>
          <a:lstStyle/>
          <a:p>
            <a:pPr marL="457200" indent="-457200" defTabSz="914400">
              <a:spcAft>
                <a:spcPts val="600"/>
              </a:spcAft>
              <a:buFont typeface="Arial" pitchFamily="34" charset="0"/>
              <a:buChar char="•"/>
            </a:pPr>
            <a:r>
              <a:rPr lang="en-US" sz="2800" dirty="0">
                <a:latin typeface="Franklin Gothic Book" pitchFamily="34" charset="0"/>
                <a:cs typeface="Franklin Gothic Medium"/>
              </a:rPr>
              <a:t>Financing for 100% of PACE project cost</a:t>
            </a:r>
          </a:p>
          <a:p>
            <a:pPr marL="457200" indent="-457200" defTabSz="914400">
              <a:spcAft>
                <a:spcPts val="600"/>
              </a:spcAft>
              <a:buFont typeface="Arial" pitchFamily="34" charset="0"/>
              <a:buChar char="•"/>
            </a:pPr>
            <a:r>
              <a:rPr lang="en-US" sz="2800" dirty="0">
                <a:latin typeface="Franklin Gothic Book" pitchFamily="34" charset="0"/>
                <a:cs typeface="Franklin Gothic Medium"/>
              </a:rPr>
              <a:t>Long repayment periods: up to 30 years.</a:t>
            </a:r>
          </a:p>
          <a:p>
            <a:pPr marL="457200" indent="-457200" defTabSz="914400">
              <a:spcAft>
                <a:spcPts val="600"/>
              </a:spcAft>
              <a:buFont typeface="Arial" pitchFamily="34" charset="0"/>
              <a:buChar char="•"/>
            </a:pPr>
            <a:r>
              <a:rPr lang="en-US" sz="2800" dirty="0">
                <a:latin typeface="Franklin Gothic Book" pitchFamily="34" charset="0"/>
                <a:cs typeface="Franklin Gothic Medium"/>
              </a:rPr>
              <a:t>Positive cash flow </a:t>
            </a:r>
          </a:p>
          <a:p>
            <a:pPr marL="457200" indent="-457200" defTabSz="914400">
              <a:spcAft>
                <a:spcPts val="600"/>
              </a:spcAft>
              <a:buFont typeface="Arial" pitchFamily="34" charset="0"/>
              <a:buChar char="•"/>
            </a:pPr>
            <a:r>
              <a:rPr lang="en-US" sz="2800" dirty="0">
                <a:latin typeface="Franklin Gothic Book" pitchFamily="34" charset="0"/>
                <a:cs typeface="Franklin Gothic Medium"/>
              </a:rPr>
              <a:t>Increase property value</a:t>
            </a:r>
          </a:p>
          <a:p>
            <a:pPr marL="457200" indent="-457200" defTabSz="914400">
              <a:spcAft>
                <a:spcPts val="600"/>
              </a:spcAft>
              <a:buFont typeface="Arial" pitchFamily="34" charset="0"/>
              <a:buChar char="•"/>
            </a:pPr>
            <a:r>
              <a:rPr lang="en-US" sz="2800" dirty="0">
                <a:latin typeface="Franklin Gothic Book" pitchFamily="34" charset="0"/>
                <a:cs typeface="Franklin Gothic Medium"/>
              </a:rPr>
              <a:t>Non-recourse financing (no personal guarantees)</a:t>
            </a:r>
          </a:p>
          <a:p>
            <a:pPr marL="457200" indent="-457200" defTabSz="914400">
              <a:spcAft>
                <a:spcPts val="600"/>
              </a:spcAft>
              <a:buFont typeface="Arial" pitchFamily="34" charset="0"/>
              <a:buChar char="•"/>
            </a:pPr>
            <a:r>
              <a:rPr lang="en-US" sz="2800" dirty="0">
                <a:latin typeface="Franklin Gothic Book" pitchFamily="34" charset="0"/>
                <a:cs typeface="Franklin Gothic Medium"/>
              </a:rPr>
              <a:t>Transfers to new owner upon sale</a:t>
            </a:r>
          </a:p>
          <a:p>
            <a:pPr marL="457200" indent="-457200">
              <a:spcAft>
                <a:spcPts val="600"/>
              </a:spcAft>
              <a:buFont typeface="Arial" pitchFamily="34" charset="0"/>
              <a:buChar char="•"/>
            </a:pPr>
            <a:r>
              <a:rPr lang="en-US" sz="2800" dirty="0">
                <a:latin typeface="Franklin Gothic Book" pitchFamily="34" charset="0"/>
                <a:cs typeface="Franklin Gothic Medium"/>
              </a:rPr>
              <a:t>Energy savings performance guarantees  </a:t>
            </a:r>
          </a:p>
        </p:txBody>
      </p:sp>
      <p:pic>
        <p:nvPicPr>
          <p:cNvPr id="6" name="Picture 5" descr="S:\Marketing\EFS\PACE\icon_EE_v2.png">
            <a:extLst>
              <a:ext uri="{FF2B5EF4-FFF2-40B4-BE49-F238E27FC236}">
                <a16:creationId xmlns:a16="http://schemas.microsoft.com/office/drawing/2014/main" id="{029A07C7-B029-4B5C-B8D0-B3D244AC3B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5799" y="1475833"/>
            <a:ext cx="182880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Marketing\EFS\PACE\icon_WS_v2.png">
            <a:extLst>
              <a:ext uri="{FF2B5EF4-FFF2-40B4-BE49-F238E27FC236}">
                <a16:creationId xmlns:a16="http://schemas.microsoft.com/office/drawing/2014/main" id="{E4B48E91-EE0D-42B3-B50D-6D9DEF13CE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5800" y="467623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Marketing\EFS\PACE\icon_RE_v2.png">
            <a:extLst>
              <a:ext uri="{FF2B5EF4-FFF2-40B4-BE49-F238E27FC236}">
                <a16:creationId xmlns:a16="http://schemas.microsoft.com/office/drawing/2014/main" id="{82D9E841-44B3-4379-88A0-B2C1EA08AC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5800" y="3076033"/>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989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47B6-C617-4D9A-80C5-D700B140B186}"/>
              </a:ext>
            </a:extLst>
          </p:cNvPr>
          <p:cNvSpPr>
            <a:spLocks noGrp="1"/>
          </p:cNvSpPr>
          <p:nvPr>
            <p:ph type="title"/>
          </p:nvPr>
        </p:nvSpPr>
        <p:spPr/>
        <p:txBody>
          <a:bodyPr/>
          <a:lstStyle/>
          <a:p>
            <a:r>
              <a:rPr lang="en-US" dirty="0"/>
              <a:t>PACE Implementation</a:t>
            </a:r>
          </a:p>
        </p:txBody>
      </p:sp>
      <p:pic>
        <p:nvPicPr>
          <p:cNvPr id="4" name="Content Placeholder 3">
            <a:extLst>
              <a:ext uri="{FF2B5EF4-FFF2-40B4-BE49-F238E27FC236}">
                <a16:creationId xmlns:a16="http://schemas.microsoft.com/office/drawing/2014/main" id="{EFEC6940-F6BC-4500-92D6-ADCA03FCAB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06" t="10193" r="6466" b="8519"/>
          <a:stretch/>
        </p:blipFill>
        <p:spPr>
          <a:xfrm>
            <a:off x="1021089" y="1408176"/>
            <a:ext cx="10119610" cy="5212428"/>
          </a:xfrm>
          <a:prstGeom prst="rect">
            <a:avLst/>
          </a:prstGeom>
        </p:spPr>
      </p:pic>
      <p:sp>
        <p:nvSpPr>
          <p:cNvPr id="5" name="Rectangle 4">
            <a:extLst>
              <a:ext uri="{FF2B5EF4-FFF2-40B4-BE49-F238E27FC236}">
                <a16:creationId xmlns:a16="http://schemas.microsoft.com/office/drawing/2014/main" id="{F22DE919-1AA8-429C-A36E-D01D37DBF285}"/>
              </a:ext>
            </a:extLst>
          </p:cNvPr>
          <p:cNvSpPr/>
          <p:nvPr/>
        </p:nvSpPr>
        <p:spPr>
          <a:xfrm>
            <a:off x="4558748" y="5857461"/>
            <a:ext cx="2199861" cy="18553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408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B8CF-E6D8-4B58-B39E-C2EA6B409280}"/>
              </a:ext>
            </a:extLst>
          </p:cNvPr>
          <p:cNvSpPr>
            <a:spLocks noGrp="1"/>
          </p:cNvSpPr>
          <p:nvPr>
            <p:ph type="title"/>
          </p:nvPr>
        </p:nvSpPr>
        <p:spPr/>
        <p:txBody>
          <a:bodyPr/>
          <a:lstStyle/>
          <a:p>
            <a:r>
              <a:rPr lang="en-US" dirty="0"/>
              <a:t>National Pace Coverage</a:t>
            </a:r>
          </a:p>
        </p:txBody>
      </p:sp>
      <p:pic>
        <p:nvPicPr>
          <p:cNvPr id="7" name="Content Placeholder 6">
            <a:extLst>
              <a:ext uri="{FF2B5EF4-FFF2-40B4-BE49-F238E27FC236}">
                <a16:creationId xmlns:a16="http://schemas.microsoft.com/office/drawing/2014/main" id="{01F26AAC-1415-430D-AA31-C5FF7A3911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658" t="14940" r="10860" b="6873"/>
          <a:stretch/>
        </p:blipFill>
        <p:spPr>
          <a:xfrm>
            <a:off x="1372655" y="1566823"/>
            <a:ext cx="9446689" cy="5291177"/>
          </a:xfrm>
        </p:spPr>
      </p:pic>
    </p:spTree>
    <p:extLst>
      <p:ext uri="{BB962C8B-B14F-4D97-AF65-F5344CB8AC3E}">
        <p14:creationId xmlns:p14="http://schemas.microsoft.com/office/powerpoint/2010/main" val="84402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4DD7-7FFF-468D-B0D5-CC3D0809BC11}"/>
              </a:ext>
            </a:extLst>
          </p:cNvPr>
          <p:cNvSpPr>
            <a:spLocks noGrp="1"/>
          </p:cNvSpPr>
          <p:nvPr>
            <p:ph type="title"/>
          </p:nvPr>
        </p:nvSpPr>
        <p:spPr/>
        <p:txBody>
          <a:bodyPr/>
          <a:lstStyle/>
          <a:p>
            <a:r>
              <a:rPr lang="en-US" dirty="0"/>
              <a:t>Each state make up is different--WI</a:t>
            </a:r>
          </a:p>
        </p:txBody>
      </p:sp>
      <p:pic>
        <p:nvPicPr>
          <p:cNvPr id="4" name="Content Placeholder 3">
            <a:extLst>
              <a:ext uri="{FF2B5EF4-FFF2-40B4-BE49-F238E27FC236}">
                <a16:creationId xmlns:a16="http://schemas.microsoft.com/office/drawing/2014/main" id="{7A09993A-9A4A-4DCB-A37A-38A509209444}"/>
              </a:ext>
            </a:extLst>
          </p:cNvPr>
          <p:cNvPicPr>
            <a:picLocks noGrp="1" noChangeAspect="1"/>
          </p:cNvPicPr>
          <p:nvPr>
            <p:ph idx="1"/>
          </p:nvPr>
        </p:nvPicPr>
        <p:blipFill>
          <a:blip r:embed="rId2"/>
          <a:stretch>
            <a:fillRect/>
          </a:stretch>
        </p:blipFill>
        <p:spPr>
          <a:xfrm>
            <a:off x="1355828" y="1528640"/>
            <a:ext cx="4569483" cy="5091964"/>
          </a:xfrm>
          <a:prstGeom prst="rect">
            <a:avLst/>
          </a:prstGeom>
        </p:spPr>
      </p:pic>
      <p:sp>
        <p:nvSpPr>
          <p:cNvPr id="5" name="TextBox 4">
            <a:extLst>
              <a:ext uri="{FF2B5EF4-FFF2-40B4-BE49-F238E27FC236}">
                <a16:creationId xmlns:a16="http://schemas.microsoft.com/office/drawing/2014/main" id="{0A5B37FA-4CA4-45BB-BC1C-40F368D8EEFB}"/>
              </a:ext>
            </a:extLst>
          </p:cNvPr>
          <p:cNvSpPr txBox="1"/>
          <p:nvPr/>
        </p:nvSpPr>
        <p:spPr>
          <a:xfrm>
            <a:off x="7004894" y="2739008"/>
            <a:ext cx="4901184" cy="3785652"/>
          </a:xfrm>
          <a:prstGeom prst="rect">
            <a:avLst/>
          </a:prstGeom>
          <a:noFill/>
        </p:spPr>
        <p:txBody>
          <a:bodyPr wrap="square" rtlCol="0">
            <a:spAutoFit/>
          </a:bodyPr>
          <a:lstStyle/>
          <a:p>
            <a:r>
              <a:rPr lang="en-US" sz="4000" dirty="0"/>
              <a:t>Check your local areas and if projects are in counties that don’t currently allow PACE further education may be the key</a:t>
            </a:r>
          </a:p>
        </p:txBody>
      </p:sp>
      <p:pic>
        <p:nvPicPr>
          <p:cNvPr id="6" name="Picture 2" descr="PACE Wisconsin">
            <a:extLst>
              <a:ext uri="{FF2B5EF4-FFF2-40B4-BE49-F238E27FC236}">
                <a16:creationId xmlns:a16="http://schemas.microsoft.com/office/drawing/2014/main" id="{3C8F9F3F-AF53-4D21-903A-D0426DAC1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916" y="1528640"/>
            <a:ext cx="249555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7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4DD7-7FFF-468D-B0D5-CC3D0809BC11}"/>
              </a:ext>
            </a:extLst>
          </p:cNvPr>
          <p:cNvSpPr>
            <a:spLocks noGrp="1"/>
          </p:cNvSpPr>
          <p:nvPr>
            <p:ph type="title"/>
          </p:nvPr>
        </p:nvSpPr>
        <p:spPr/>
        <p:txBody>
          <a:bodyPr/>
          <a:lstStyle/>
          <a:p>
            <a:r>
              <a:rPr lang="en-US" dirty="0"/>
              <a:t>MN summary</a:t>
            </a:r>
          </a:p>
        </p:txBody>
      </p:sp>
      <p:sp>
        <p:nvSpPr>
          <p:cNvPr id="7" name="Rectangle 6">
            <a:extLst>
              <a:ext uri="{FF2B5EF4-FFF2-40B4-BE49-F238E27FC236}">
                <a16:creationId xmlns:a16="http://schemas.microsoft.com/office/drawing/2014/main" id="{61527244-0B4A-4016-8360-11AC5DF283AF}"/>
              </a:ext>
            </a:extLst>
          </p:cNvPr>
          <p:cNvSpPr/>
          <p:nvPr/>
        </p:nvSpPr>
        <p:spPr>
          <a:xfrm>
            <a:off x="5817705" y="2097879"/>
            <a:ext cx="6096000" cy="4801314"/>
          </a:xfrm>
          <a:prstGeom prst="rect">
            <a:avLst/>
          </a:prstGeom>
        </p:spPr>
        <p:txBody>
          <a:bodyPr>
            <a:spAutoFit/>
          </a:bodyPr>
          <a:lstStyle/>
          <a:p>
            <a:pPr fontAlgn="base"/>
            <a:r>
              <a:rPr lang="en-US" dirty="0">
                <a:latin typeface="Lato"/>
              </a:rPr>
              <a:t>PACE of MN is now available for any community through the simple step of adopting a standardized Joint Powers Agreement.</a:t>
            </a:r>
          </a:p>
          <a:p>
            <a:pPr fontAlgn="base"/>
            <a:endParaRPr lang="en-US" dirty="0">
              <a:latin typeface="Lato"/>
            </a:endParaRPr>
          </a:p>
          <a:p>
            <a:pPr fontAlgn="base"/>
            <a:r>
              <a:rPr lang="en-US" dirty="0">
                <a:latin typeface="Lato"/>
              </a:rPr>
              <a:t>Within a matter of weeks, any community can move from interest to PACE implementation – and Eutectics is pleased to assist your community in making PACE a reality for your commercial, industrial and non-profit buildings.</a:t>
            </a:r>
          </a:p>
          <a:p>
            <a:pPr fontAlgn="base"/>
            <a:endParaRPr lang="en-US" dirty="0">
              <a:latin typeface="Lato"/>
            </a:endParaRPr>
          </a:p>
          <a:p>
            <a:pPr fontAlgn="base"/>
            <a:r>
              <a:rPr lang="en-US" dirty="0">
                <a:latin typeface="inherit"/>
                <a:hlinkClick r:id="rId2" tooltip="Contact Eutectics"/>
              </a:rPr>
              <a:t>Contact Eutectics </a:t>
            </a:r>
            <a:r>
              <a:rPr lang="en-US" dirty="0">
                <a:latin typeface="Lato"/>
              </a:rPr>
              <a:t>today to get the process started in your city or county, and to make long-term, affordable financing available for energy efficiency and renewable energy projects in your community!</a:t>
            </a:r>
          </a:p>
          <a:p>
            <a:pPr fontAlgn="base"/>
            <a:endParaRPr lang="en-US" b="0" i="0" dirty="0">
              <a:effectLst/>
              <a:latin typeface="Lato"/>
            </a:endParaRPr>
          </a:p>
          <a:p>
            <a:pPr fontAlgn="base"/>
            <a:r>
              <a:rPr lang="en-US" dirty="0"/>
              <a:t>Contact us at 612.353.5760 or Info@EutecticsLLC.com to get started on your PACE project today.</a:t>
            </a:r>
            <a:endParaRPr lang="en-US" dirty="0">
              <a:latin typeface="Lato"/>
            </a:endParaRPr>
          </a:p>
          <a:p>
            <a:pPr fontAlgn="base"/>
            <a:endParaRPr lang="en-US" b="0" i="0" dirty="0">
              <a:solidFill>
                <a:srgbClr val="666666"/>
              </a:solidFill>
              <a:effectLst/>
              <a:latin typeface="Lato"/>
            </a:endParaRPr>
          </a:p>
        </p:txBody>
      </p:sp>
      <p:pic>
        <p:nvPicPr>
          <p:cNvPr id="1026" name="Picture 2" descr="Minnesota PACE">
            <a:extLst>
              <a:ext uri="{FF2B5EF4-FFF2-40B4-BE49-F238E27FC236}">
                <a16:creationId xmlns:a16="http://schemas.microsoft.com/office/drawing/2014/main" id="{47158C5E-1727-40EF-97B3-1113D93A3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02" y="1492120"/>
            <a:ext cx="3741517" cy="10451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F60504-EE8B-4713-A30B-D9CE200C4EA7}"/>
              </a:ext>
            </a:extLst>
          </p:cNvPr>
          <p:cNvPicPr>
            <a:picLocks noChangeAspect="1"/>
          </p:cNvPicPr>
          <p:nvPr/>
        </p:nvPicPr>
        <p:blipFill>
          <a:blip r:embed="rId4"/>
          <a:stretch>
            <a:fillRect/>
          </a:stretch>
        </p:blipFill>
        <p:spPr>
          <a:xfrm>
            <a:off x="164644" y="2588957"/>
            <a:ext cx="5314950" cy="4200525"/>
          </a:xfrm>
          <a:prstGeom prst="rect">
            <a:avLst/>
          </a:prstGeom>
        </p:spPr>
      </p:pic>
    </p:spTree>
    <p:extLst>
      <p:ext uri="{BB962C8B-B14F-4D97-AF65-F5344CB8AC3E}">
        <p14:creationId xmlns:p14="http://schemas.microsoft.com/office/powerpoint/2010/main" val="305546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leanandgreenmi.com/uploads/jurisdictions.gif">
            <a:extLst>
              <a:ext uri="{FF2B5EF4-FFF2-40B4-BE49-F238E27FC236}">
                <a16:creationId xmlns:a16="http://schemas.microsoft.com/office/drawing/2014/main" id="{B6C1FB1E-15F4-422B-91E6-12C958875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7444"/>
            <a:ext cx="6096000" cy="5368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CA4DD7-7FFF-468D-B0D5-CC3D0809BC11}"/>
              </a:ext>
            </a:extLst>
          </p:cNvPr>
          <p:cNvSpPr>
            <a:spLocks noGrp="1"/>
          </p:cNvSpPr>
          <p:nvPr>
            <p:ph type="title"/>
          </p:nvPr>
        </p:nvSpPr>
        <p:spPr/>
        <p:txBody>
          <a:bodyPr/>
          <a:lstStyle/>
          <a:p>
            <a:r>
              <a:rPr lang="en-US" dirty="0"/>
              <a:t>MI summary</a:t>
            </a:r>
          </a:p>
        </p:txBody>
      </p:sp>
      <p:sp>
        <p:nvSpPr>
          <p:cNvPr id="7" name="Rectangle 6">
            <a:extLst>
              <a:ext uri="{FF2B5EF4-FFF2-40B4-BE49-F238E27FC236}">
                <a16:creationId xmlns:a16="http://schemas.microsoft.com/office/drawing/2014/main" id="{61527244-0B4A-4016-8360-11AC5DF283AF}"/>
              </a:ext>
            </a:extLst>
          </p:cNvPr>
          <p:cNvSpPr/>
          <p:nvPr/>
        </p:nvSpPr>
        <p:spPr>
          <a:xfrm>
            <a:off x="5990671" y="2653800"/>
            <a:ext cx="5834543" cy="4370427"/>
          </a:xfrm>
          <a:prstGeom prst="rect">
            <a:avLst/>
          </a:prstGeom>
        </p:spPr>
        <p:txBody>
          <a:bodyPr wrap="square">
            <a:spAutoFit/>
          </a:bodyPr>
          <a:lstStyle/>
          <a:p>
            <a:r>
              <a:rPr lang="en-US" sz="1600" dirty="0"/>
              <a:t>PACE special assessments feature terms of 10 to 20 years (up to the useful life of the improvements or equipment involved) – much longer than a traditional bank loan.</a:t>
            </a:r>
          </a:p>
          <a:p>
            <a:endParaRPr lang="en-US" sz="1600" dirty="0"/>
          </a:p>
          <a:p>
            <a:r>
              <a:rPr lang="en-US" sz="1600" dirty="0"/>
              <a:t>Under Michigan's PACE statute, the contractor doing the work must guarantee the energy savings on all projects of $250,000 and up.</a:t>
            </a:r>
          </a:p>
          <a:p>
            <a:endParaRPr lang="en-US" sz="1600" u="sng" dirty="0"/>
          </a:p>
          <a:p>
            <a:r>
              <a:rPr lang="en-US" sz="1600" u="sng" dirty="0"/>
              <a:t>Bottom line</a:t>
            </a:r>
            <a:r>
              <a:rPr lang="en-US" sz="1600" dirty="0"/>
              <a:t>: property owners doing PACE projects approved as part of Lean &amp; Green Michigan will generally pay nothing down and will generate more money in energy savings than their payments to service the special assessment. The project will be cash flow positive from beginning to end. In fact, under Michigan's PACE law, this savings to investment ratio must be positive on day one as a condition of project approval.</a:t>
            </a:r>
          </a:p>
          <a:p>
            <a:endParaRPr lang="en-US" dirty="0"/>
          </a:p>
          <a:p>
            <a:endParaRPr lang="en-US" dirty="0"/>
          </a:p>
          <a:p>
            <a:pPr fontAlgn="base"/>
            <a:endParaRPr lang="en-US" b="0" i="0" dirty="0">
              <a:solidFill>
                <a:srgbClr val="666666"/>
              </a:solidFill>
              <a:effectLst/>
              <a:latin typeface="Lato"/>
            </a:endParaRPr>
          </a:p>
        </p:txBody>
      </p:sp>
      <p:pic>
        <p:nvPicPr>
          <p:cNvPr id="3074" name="Picture 2" descr="http://leanandgreenmi.com/images/logo.png">
            <a:extLst>
              <a:ext uri="{FF2B5EF4-FFF2-40B4-BE49-F238E27FC236}">
                <a16:creationId xmlns:a16="http://schemas.microsoft.com/office/drawing/2014/main" id="{34E807B1-25BD-4B5F-8E1A-4152283BF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326" y="1401642"/>
            <a:ext cx="4079029" cy="105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564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CC54-7D4F-41CA-83E6-873499967B1F}"/>
              </a:ext>
            </a:extLst>
          </p:cNvPr>
          <p:cNvSpPr>
            <a:spLocks noGrp="1"/>
          </p:cNvSpPr>
          <p:nvPr>
            <p:ph type="title"/>
          </p:nvPr>
        </p:nvSpPr>
        <p:spPr/>
        <p:txBody>
          <a:bodyPr>
            <a:normAutofit/>
          </a:bodyPr>
          <a:lstStyle/>
          <a:p>
            <a:r>
              <a:rPr lang="en-US" dirty="0"/>
              <a:t>Eligible Properties &amp; Improvements</a:t>
            </a:r>
          </a:p>
        </p:txBody>
      </p:sp>
      <p:pic>
        <p:nvPicPr>
          <p:cNvPr id="4" name="Picture 3">
            <a:extLst>
              <a:ext uri="{FF2B5EF4-FFF2-40B4-BE49-F238E27FC236}">
                <a16:creationId xmlns:a16="http://schemas.microsoft.com/office/drawing/2014/main" id="{F06FA6CB-C9F7-46EA-B5FF-19175BDEA291}"/>
              </a:ext>
            </a:extLst>
          </p:cNvPr>
          <p:cNvPicPr>
            <a:picLocks noChangeAspect="1"/>
          </p:cNvPicPr>
          <p:nvPr/>
        </p:nvPicPr>
        <p:blipFill rotWithShape="1">
          <a:blip r:embed="rId2">
            <a:extLst>
              <a:ext uri="{28A0092B-C50C-407E-A947-70E740481C1C}">
                <a14:useLocalDpi xmlns:a14="http://schemas.microsoft.com/office/drawing/2010/main" val="0"/>
              </a:ext>
            </a:extLst>
          </a:blip>
          <a:srcRect l="4144" t="8572" r="3940" b="7340"/>
          <a:stretch/>
        </p:blipFill>
        <p:spPr>
          <a:xfrm>
            <a:off x="1028938" y="1408176"/>
            <a:ext cx="10134124" cy="5212428"/>
          </a:xfrm>
          <a:prstGeom prst="rect">
            <a:avLst/>
          </a:prstGeom>
        </p:spPr>
      </p:pic>
    </p:spTree>
    <p:extLst>
      <p:ext uri="{BB962C8B-B14F-4D97-AF65-F5344CB8AC3E}">
        <p14:creationId xmlns:p14="http://schemas.microsoft.com/office/powerpoint/2010/main" val="20870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62D6-70D2-4899-8A68-2B45A7582833}"/>
              </a:ext>
            </a:extLst>
          </p:cNvPr>
          <p:cNvSpPr>
            <a:spLocks noGrp="1"/>
          </p:cNvSpPr>
          <p:nvPr>
            <p:ph type="title"/>
          </p:nvPr>
        </p:nvSpPr>
        <p:spPr/>
        <p:txBody>
          <a:bodyPr/>
          <a:lstStyle/>
          <a:p>
            <a:r>
              <a:rPr lang="en-US" dirty="0"/>
              <a:t>Sources of Information</a:t>
            </a:r>
          </a:p>
        </p:txBody>
      </p:sp>
      <p:pic>
        <p:nvPicPr>
          <p:cNvPr id="7" name="Content Placeholder 4">
            <a:extLst>
              <a:ext uri="{FF2B5EF4-FFF2-40B4-BE49-F238E27FC236}">
                <a16:creationId xmlns:a16="http://schemas.microsoft.com/office/drawing/2014/main" id="{C069F651-96D3-4321-82E4-2940B5B7A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516" y="4113488"/>
            <a:ext cx="1732816" cy="1732816"/>
          </a:xfrm>
          <a:prstGeom prst="rect">
            <a:avLst/>
          </a:prstGeom>
        </p:spPr>
      </p:pic>
      <p:sp>
        <p:nvSpPr>
          <p:cNvPr id="8" name="TextBox 7">
            <a:extLst>
              <a:ext uri="{FF2B5EF4-FFF2-40B4-BE49-F238E27FC236}">
                <a16:creationId xmlns:a16="http://schemas.microsoft.com/office/drawing/2014/main" id="{A4538BED-C914-41F5-B2CF-16D9F5343515}"/>
              </a:ext>
            </a:extLst>
          </p:cNvPr>
          <p:cNvSpPr txBox="1"/>
          <p:nvPr/>
        </p:nvSpPr>
        <p:spPr>
          <a:xfrm>
            <a:off x="9084666" y="5972617"/>
            <a:ext cx="2632413" cy="461665"/>
          </a:xfrm>
          <a:prstGeom prst="rect">
            <a:avLst/>
          </a:prstGeom>
          <a:noFill/>
        </p:spPr>
        <p:txBody>
          <a:bodyPr wrap="square" rtlCol="0">
            <a:spAutoFit/>
          </a:bodyPr>
          <a:lstStyle/>
          <a:p>
            <a:r>
              <a:rPr lang="en-US" sz="2400" dirty="0">
                <a:solidFill>
                  <a:srgbClr val="FFFF00"/>
                </a:solidFill>
              </a:rPr>
              <a:t>TNT Ventures LLC</a:t>
            </a:r>
          </a:p>
        </p:txBody>
      </p:sp>
      <p:pic>
        <p:nvPicPr>
          <p:cNvPr id="9" name="Picture 8">
            <a:extLst>
              <a:ext uri="{FF2B5EF4-FFF2-40B4-BE49-F238E27FC236}">
                <a16:creationId xmlns:a16="http://schemas.microsoft.com/office/drawing/2014/main" id="{65FCFFA5-DC73-4C71-B5F2-B4052AA1A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360" y="4098316"/>
            <a:ext cx="2384115" cy="2367828"/>
          </a:xfrm>
          <a:prstGeom prst="rect">
            <a:avLst/>
          </a:prstGeom>
          <a:solidFill>
            <a:schemeClr val="bg1">
              <a:lumMod val="85000"/>
            </a:schemeClr>
          </a:solidFill>
        </p:spPr>
      </p:pic>
      <p:pic>
        <p:nvPicPr>
          <p:cNvPr id="10" name="Picture 9">
            <a:extLst>
              <a:ext uri="{FF2B5EF4-FFF2-40B4-BE49-F238E27FC236}">
                <a16:creationId xmlns:a16="http://schemas.microsoft.com/office/drawing/2014/main" id="{E5EFBD26-BC29-4931-AEE3-6C4CC894B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712" y="1750197"/>
            <a:ext cx="2857500" cy="895350"/>
          </a:xfrm>
          <a:prstGeom prst="rect">
            <a:avLst/>
          </a:prstGeom>
        </p:spPr>
      </p:pic>
      <p:pic>
        <p:nvPicPr>
          <p:cNvPr id="1026" name="Picture 2" descr="PACE Wisconsin">
            <a:extLst>
              <a:ext uri="{FF2B5EF4-FFF2-40B4-BE49-F238E27FC236}">
                <a16:creationId xmlns:a16="http://schemas.microsoft.com/office/drawing/2014/main" id="{AB694C25-B5C0-4107-AC54-1C8B09E73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1529" y="1481595"/>
            <a:ext cx="24955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EF8B110-8AEA-49D1-B3DF-92ED3C981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853" y="1788941"/>
            <a:ext cx="3430088" cy="807080"/>
          </a:xfrm>
          <a:prstGeom prst="rect">
            <a:avLst/>
          </a:prstGeom>
        </p:spPr>
      </p:pic>
      <p:pic>
        <p:nvPicPr>
          <p:cNvPr id="2050" name="Picture 2" descr="Minnesota PACE">
            <a:extLst>
              <a:ext uri="{FF2B5EF4-FFF2-40B4-BE49-F238E27FC236}">
                <a16:creationId xmlns:a16="http://schemas.microsoft.com/office/drawing/2014/main" id="{8D82A018-9C8E-476C-B1EB-7F9892BC00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4884" y="2952750"/>
            <a:ext cx="2282873" cy="637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leanandgreenmi.com/images/logo.png">
            <a:extLst>
              <a:ext uri="{FF2B5EF4-FFF2-40B4-BE49-F238E27FC236}">
                <a16:creationId xmlns:a16="http://schemas.microsoft.com/office/drawing/2014/main" id="{7C5D5071-C96D-4E7A-B238-73B2C60501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6895" y="2702918"/>
            <a:ext cx="4079029" cy="10570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3882EBE-967D-4100-99E5-0AD9F5BD64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040" y="4677372"/>
            <a:ext cx="3691120" cy="1209716"/>
          </a:xfrm>
          <a:prstGeom prst="rect">
            <a:avLst/>
          </a:prstGeom>
        </p:spPr>
      </p:pic>
    </p:spTree>
    <p:extLst>
      <p:ext uri="{BB962C8B-B14F-4D97-AF65-F5344CB8AC3E}">
        <p14:creationId xmlns:p14="http://schemas.microsoft.com/office/powerpoint/2010/main" val="4092792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CC54-7D4F-41CA-83E6-873499967B1F}"/>
              </a:ext>
            </a:extLst>
          </p:cNvPr>
          <p:cNvSpPr>
            <a:spLocks noGrp="1"/>
          </p:cNvSpPr>
          <p:nvPr>
            <p:ph type="title"/>
          </p:nvPr>
        </p:nvSpPr>
        <p:spPr/>
        <p:txBody>
          <a:bodyPr>
            <a:normAutofit/>
          </a:bodyPr>
          <a:lstStyle/>
          <a:p>
            <a:r>
              <a:rPr lang="en-US" dirty="0"/>
              <a:t>Specific Visual Example Projects</a:t>
            </a:r>
          </a:p>
        </p:txBody>
      </p:sp>
      <p:pic>
        <p:nvPicPr>
          <p:cNvPr id="4" name="Picture 3">
            <a:extLst>
              <a:ext uri="{FF2B5EF4-FFF2-40B4-BE49-F238E27FC236}">
                <a16:creationId xmlns:a16="http://schemas.microsoft.com/office/drawing/2014/main" id="{0CD49919-F74C-4CF1-8F51-04672DDFA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48" y="1585825"/>
            <a:ext cx="8382000" cy="5034779"/>
          </a:xfrm>
          <a:prstGeom prst="rect">
            <a:avLst/>
          </a:prstGeom>
        </p:spPr>
      </p:pic>
      <p:pic>
        <p:nvPicPr>
          <p:cNvPr id="6" name="Picture 5">
            <a:extLst>
              <a:ext uri="{FF2B5EF4-FFF2-40B4-BE49-F238E27FC236}">
                <a16:creationId xmlns:a16="http://schemas.microsoft.com/office/drawing/2014/main" id="{689B5914-478A-4A5C-825C-D446FAA5F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88" r="14425" b="7624"/>
          <a:stretch/>
        </p:blipFill>
        <p:spPr>
          <a:xfrm>
            <a:off x="8990148" y="1585825"/>
            <a:ext cx="2238684" cy="2528975"/>
          </a:xfrm>
          <a:prstGeom prst="rect">
            <a:avLst/>
          </a:prstGeom>
        </p:spPr>
      </p:pic>
      <p:pic>
        <p:nvPicPr>
          <p:cNvPr id="8" name="Picture 7">
            <a:extLst>
              <a:ext uri="{FF2B5EF4-FFF2-40B4-BE49-F238E27FC236}">
                <a16:creationId xmlns:a16="http://schemas.microsoft.com/office/drawing/2014/main" id="{71FA6513-9BC3-4DE2-AAA5-5EB974B01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148" y="4114800"/>
            <a:ext cx="2238684" cy="2505804"/>
          </a:xfrm>
          <a:prstGeom prst="rect">
            <a:avLst/>
          </a:prstGeom>
        </p:spPr>
      </p:pic>
      <p:sp>
        <p:nvSpPr>
          <p:cNvPr id="9" name="Rectangle 8">
            <a:extLst>
              <a:ext uri="{FF2B5EF4-FFF2-40B4-BE49-F238E27FC236}">
                <a16:creationId xmlns:a16="http://schemas.microsoft.com/office/drawing/2014/main" id="{5646C64F-C66F-4D60-A669-79CE6F6E37DD}"/>
              </a:ext>
            </a:extLst>
          </p:cNvPr>
          <p:cNvSpPr/>
          <p:nvPr/>
        </p:nvSpPr>
        <p:spPr>
          <a:xfrm>
            <a:off x="9235440" y="6071616"/>
            <a:ext cx="1719072" cy="420624"/>
          </a:xfrm>
          <a:prstGeom prst="rect">
            <a:avLst/>
          </a:prstGeom>
          <a:solidFill>
            <a:srgbClr val="338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31441F-CD5E-4CA0-B6BA-C071C3FF41E9}"/>
              </a:ext>
            </a:extLst>
          </p:cNvPr>
          <p:cNvSpPr/>
          <p:nvPr/>
        </p:nvSpPr>
        <p:spPr>
          <a:xfrm>
            <a:off x="9260026" y="3548046"/>
            <a:ext cx="1719072" cy="420624"/>
          </a:xfrm>
          <a:prstGeom prst="rect">
            <a:avLst/>
          </a:prstGeom>
          <a:solidFill>
            <a:srgbClr val="338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C349C7-F560-4B36-AACE-8017BCB47507}"/>
              </a:ext>
            </a:extLst>
          </p:cNvPr>
          <p:cNvSpPr txBox="1"/>
          <p:nvPr/>
        </p:nvSpPr>
        <p:spPr>
          <a:xfrm>
            <a:off x="9630355" y="3604310"/>
            <a:ext cx="1598477" cy="369332"/>
          </a:xfrm>
          <a:prstGeom prst="rect">
            <a:avLst/>
          </a:prstGeom>
          <a:noFill/>
        </p:spPr>
        <p:txBody>
          <a:bodyPr wrap="square" rtlCol="0">
            <a:spAutoFit/>
          </a:bodyPr>
          <a:lstStyle/>
          <a:p>
            <a:r>
              <a:rPr lang="en-US" dirty="0">
                <a:solidFill>
                  <a:schemeClr val="bg1"/>
                </a:solidFill>
              </a:rPr>
              <a:t>Biomass</a:t>
            </a:r>
          </a:p>
        </p:txBody>
      </p:sp>
      <p:sp>
        <p:nvSpPr>
          <p:cNvPr id="13" name="TextBox 12">
            <a:extLst>
              <a:ext uri="{FF2B5EF4-FFF2-40B4-BE49-F238E27FC236}">
                <a16:creationId xmlns:a16="http://schemas.microsoft.com/office/drawing/2014/main" id="{67049448-2DE6-445A-A1FF-65DF7DC3C9B3}"/>
              </a:ext>
            </a:extLst>
          </p:cNvPr>
          <p:cNvSpPr txBox="1"/>
          <p:nvPr/>
        </p:nvSpPr>
        <p:spPr>
          <a:xfrm>
            <a:off x="9748426" y="6157318"/>
            <a:ext cx="1404730" cy="369332"/>
          </a:xfrm>
          <a:prstGeom prst="rect">
            <a:avLst/>
          </a:prstGeom>
          <a:noFill/>
        </p:spPr>
        <p:txBody>
          <a:bodyPr wrap="square" rtlCol="0">
            <a:spAutoFit/>
          </a:bodyPr>
          <a:lstStyle/>
          <a:p>
            <a:r>
              <a:rPr lang="en-US" dirty="0">
                <a:solidFill>
                  <a:schemeClr val="bg1"/>
                </a:solidFill>
              </a:rPr>
              <a:t>Wind</a:t>
            </a:r>
          </a:p>
        </p:txBody>
      </p:sp>
      <p:sp>
        <p:nvSpPr>
          <p:cNvPr id="14" name="Rectangle 13">
            <a:extLst>
              <a:ext uri="{FF2B5EF4-FFF2-40B4-BE49-F238E27FC236}">
                <a16:creationId xmlns:a16="http://schemas.microsoft.com/office/drawing/2014/main" id="{8D0D438B-6C24-4E7A-A078-0136FE4FD137}"/>
              </a:ext>
            </a:extLst>
          </p:cNvPr>
          <p:cNvSpPr/>
          <p:nvPr/>
        </p:nvSpPr>
        <p:spPr>
          <a:xfrm>
            <a:off x="4974866" y="6062714"/>
            <a:ext cx="1719072" cy="420624"/>
          </a:xfrm>
          <a:prstGeom prst="rect">
            <a:avLst/>
          </a:prstGeom>
          <a:solidFill>
            <a:srgbClr val="3385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6A5097-70FB-431B-B8E3-BAF299F1322D}"/>
              </a:ext>
            </a:extLst>
          </p:cNvPr>
          <p:cNvSpPr txBox="1"/>
          <p:nvPr/>
        </p:nvSpPr>
        <p:spPr>
          <a:xfrm>
            <a:off x="5467974" y="6097262"/>
            <a:ext cx="1510748" cy="369332"/>
          </a:xfrm>
          <a:prstGeom prst="rect">
            <a:avLst/>
          </a:prstGeom>
          <a:noFill/>
        </p:spPr>
        <p:txBody>
          <a:bodyPr wrap="square" rtlCol="0">
            <a:spAutoFit/>
          </a:bodyPr>
          <a:lstStyle/>
          <a:p>
            <a:r>
              <a:rPr lang="en-US" dirty="0">
                <a:solidFill>
                  <a:schemeClr val="bg1"/>
                </a:solidFill>
              </a:rPr>
              <a:t>Solar</a:t>
            </a:r>
          </a:p>
        </p:txBody>
      </p:sp>
    </p:spTree>
    <p:extLst>
      <p:ext uri="{BB962C8B-B14F-4D97-AF65-F5344CB8AC3E}">
        <p14:creationId xmlns:p14="http://schemas.microsoft.com/office/powerpoint/2010/main" val="305934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5CC54-7D4F-41CA-83E6-873499967B1F}"/>
              </a:ext>
            </a:extLst>
          </p:cNvPr>
          <p:cNvSpPr>
            <a:spLocks noGrp="1"/>
          </p:cNvSpPr>
          <p:nvPr>
            <p:ph type="title"/>
          </p:nvPr>
        </p:nvSpPr>
        <p:spPr/>
        <p:txBody>
          <a:bodyPr>
            <a:normAutofit/>
          </a:bodyPr>
          <a:lstStyle/>
          <a:p>
            <a:r>
              <a:rPr lang="en-US" dirty="0"/>
              <a:t>WI Example Projects</a:t>
            </a:r>
          </a:p>
        </p:txBody>
      </p:sp>
      <p:sp>
        <p:nvSpPr>
          <p:cNvPr id="13" name="TextBox 12">
            <a:extLst>
              <a:ext uri="{FF2B5EF4-FFF2-40B4-BE49-F238E27FC236}">
                <a16:creationId xmlns:a16="http://schemas.microsoft.com/office/drawing/2014/main" id="{67049448-2DE6-445A-A1FF-65DF7DC3C9B3}"/>
              </a:ext>
            </a:extLst>
          </p:cNvPr>
          <p:cNvSpPr txBox="1"/>
          <p:nvPr/>
        </p:nvSpPr>
        <p:spPr>
          <a:xfrm>
            <a:off x="9748426" y="6157318"/>
            <a:ext cx="1404730" cy="369332"/>
          </a:xfrm>
          <a:prstGeom prst="rect">
            <a:avLst/>
          </a:prstGeom>
          <a:noFill/>
        </p:spPr>
        <p:txBody>
          <a:bodyPr wrap="square" rtlCol="0">
            <a:spAutoFit/>
          </a:bodyPr>
          <a:lstStyle/>
          <a:p>
            <a:r>
              <a:rPr lang="en-US" dirty="0" err="1">
                <a:solidFill>
                  <a:schemeClr val="bg1"/>
                </a:solidFill>
              </a:rPr>
              <a:t>Wnd</a:t>
            </a:r>
            <a:endParaRPr lang="en-US" dirty="0">
              <a:solidFill>
                <a:schemeClr val="bg1"/>
              </a:solidFill>
            </a:endParaRPr>
          </a:p>
        </p:txBody>
      </p:sp>
      <p:sp>
        <p:nvSpPr>
          <p:cNvPr id="15" name="TextBox 14">
            <a:extLst>
              <a:ext uri="{FF2B5EF4-FFF2-40B4-BE49-F238E27FC236}">
                <a16:creationId xmlns:a16="http://schemas.microsoft.com/office/drawing/2014/main" id="{6C6A5097-70FB-431B-B8E3-BAF299F1322D}"/>
              </a:ext>
            </a:extLst>
          </p:cNvPr>
          <p:cNvSpPr txBox="1"/>
          <p:nvPr/>
        </p:nvSpPr>
        <p:spPr>
          <a:xfrm>
            <a:off x="5467974" y="6097262"/>
            <a:ext cx="1510748" cy="369332"/>
          </a:xfrm>
          <a:prstGeom prst="rect">
            <a:avLst/>
          </a:prstGeom>
          <a:noFill/>
        </p:spPr>
        <p:txBody>
          <a:bodyPr wrap="square" rtlCol="0">
            <a:spAutoFit/>
          </a:bodyPr>
          <a:lstStyle/>
          <a:p>
            <a:r>
              <a:rPr lang="en-US" dirty="0">
                <a:solidFill>
                  <a:schemeClr val="bg1"/>
                </a:solidFill>
              </a:rPr>
              <a:t>Sola</a:t>
            </a:r>
          </a:p>
        </p:txBody>
      </p:sp>
      <p:pic>
        <p:nvPicPr>
          <p:cNvPr id="3" name="Picture 2">
            <a:extLst>
              <a:ext uri="{FF2B5EF4-FFF2-40B4-BE49-F238E27FC236}">
                <a16:creationId xmlns:a16="http://schemas.microsoft.com/office/drawing/2014/main" id="{B18CC567-0FFD-4075-8DAE-BD3EC883AB6D}"/>
              </a:ext>
            </a:extLst>
          </p:cNvPr>
          <p:cNvPicPr>
            <a:picLocks noChangeAspect="1"/>
          </p:cNvPicPr>
          <p:nvPr/>
        </p:nvPicPr>
        <p:blipFill>
          <a:blip r:embed="rId2"/>
          <a:stretch>
            <a:fillRect/>
          </a:stretch>
        </p:blipFill>
        <p:spPr>
          <a:xfrm>
            <a:off x="0" y="1449825"/>
            <a:ext cx="6297561" cy="5076825"/>
          </a:xfrm>
          <a:prstGeom prst="rect">
            <a:avLst/>
          </a:prstGeom>
        </p:spPr>
      </p:pic>
      <p:pic>
        <p:nvPicPr>
          <p:cNvPr id="5" name="Picture 4">
            <a:extLst>
              <a:ext uri="{FF2B5EF4-FFF2-40B4-BE49-F238E27FC236}">
                <a16:creationId xmlns:a16="http://schemas.microsoft.com/office/drawing/2014/main" id="{C73B6C0B-C49F-45B7-8C6E-74BEEE4BAD0D}"/>
              </a:ext>
            </a:extLst>
          </p:cNvPr>
          <p:cNvPicPr>
            <a:picLocks noChangeAspect="1"/>
          </p:cNvPicPr>
          <p:nvPr/>
        </p:nvPicPr>
        <p:blipFill>
          <a:blip r:embed="rId3"/>
          <a:stretch>
            <a:fillRect/>
          </a:stretch>
        </p:blipFill>
        <p:spPr>
          <a:xfrm>
            <a:off x="6223348" y="2990195"/>
            <a:ext cx="5850194" cy="2448206"/>
          </a:xfrm>
          <a:prstGeom prst="rect">
            <a:avLst/>
          </a:prstGeom>
        </p:spPr>
      </p:pic>
      <p:sp>
        <p:nvSpPr>
          <p:cNvPr id="7" name="Rectangle: Rounded Corners 6">
            <a:extLst>
              <a:ext uri="{FF2B5EF4-FFF2-40B4-BE49-F238E27FC236}">
                <a16:creationId xmlns:a16="http://schemas.microsoft.com/office/drawing/2014/main" id="{65BA565C-6C58-4D3D-B758-698820A672C9}"/>
              </a:ext>
            </a:extLst>
          </p:cNvPr>
          <p:cNvSpPr/>
          <p:nvPr/>
        </p:nvSpPr>
        <p:spPr>
          <a:xfrm>
            <a:off x="4114800" y="3200400"/>
            <a:ext cx="943897" cy="3392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DE2AA2-B795-41CE-A75C-D8D1B27C0127}"/>
              </a:ext>
            </a:extLst>
          </p:cNvPr>
          <p:cNvSpPr/>
          <p:nvPr/>
        </p:nvSpPr>
        <p:spPr>
          <a:xfrm>
            <a:off x="4114800" y="5818105"/>
            <a:ext cx="943897" cy="3392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F63E62-FF4C-4FF2-8F70-A45075A91A2B}"/>
              </a:ext>
            </a:extLst>
          </p:cNvPr>
          <p:cNvSpPr/>
          <p:nvPr/>
        </p:nvSpPr>
        <p:spPr>
          <a:xfrm>
            <a:off x="10426211" y="4385187"/>
            <a:ext cx="1652718" cy="33429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2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984D-6F0E-45FF-A7F1-1CCA0EB12641}"/>
              </a:ext>
            </a:extLst>
          </p:cNvPr>
          <p:cNvSpPr>
            <a:spLocks noGrp="1"/>
          </p:cNvSpPr>
          <p:nvPr>
            <p:ph type="title"/>
          </p:nvPr>
        </p:nvSpPr>
        <p:spPr>
          <a:xfrm>
            <a:off x="1535800" y="237396"/>
            <a:ext cx="8540888" cy="969153"/>
          </a:xfrm>
        </p:spPr>
        <p:txBody>
          <a:bodyPr>
            <a:normAutofit fontScale="90000"/>
          </a:bodyPr>
          <a:lstStyle/>
          <a:p>
            <a:r>
              <a:rPr lang="en-US" dirty="0"/>
              <a:t>Nationwide Commercial Projects 3/14/18</a:t>
            </a:r>
          </a:p>
        </p:txBody>
      </p:sp>
      <p:pic>
        <p:nvPicPr>
          <p:cNvPr id="7" name="Content Placeholder 6">
            <a:extLst>
              <a:ext uri="{FF2B5EF4-FFF2-40B4-BE49-F238E27FC236}">
                <a16:creationId xmlns:a16="http://schemas.microsoft.com/office/drawing/2014/main" id="{0A92C0A2-FF31-4F67-8086-A2F6107268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428" t="13777" r="8205" b="9292"/>
          <a:stretch/>
        </p:blipFill>
        <p:spPr>
          <a:xfrm>
            <a:off x="1389889" y="1431625"/>
            <a:ext cx="9847452" cy="5234699"/>
          </a:xfrm>
        </p:spPr>
      </p:pic>
    </p:spTree>
    <p:extLst>
      <p:ext uri="{BB962C8B-B14F-4D97-AF65-F5344CB8AC3E}">
        <p14:creationId xmlns:p14="http://schemas.microsoft.com/office/powerpoint/2010/main" val="1984224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F9AC-1990-4F0A-A527-03C6FB9F736B}"/>
              </a:ext>
            </a:extLst>
          </p:cNvPr>
          <p:cNvSpPr>
            <a:spLocks noGrp="1"/>
          </p:cNvSpPr>
          <p:nvPr>
            <p:ph type="title"/>
          </p:nvPr>
        </p:nvSpPr>
        <p:spPr/>
        <p:txBody>
          <a:bodyPr/>
          <a:lstStyle/>
          <a:p>
            <a:r>
              <a:rPr lang="en-US" dirty="0"/>
              <a:t>Types of projects nationally so far…..</a:t>
            </a:r>
          </a:p>
        </p:txBody>
      </p:sp>
      <p:pic>
        <p:nvPicPr>
          <p:cNvPr id="7" name="Content Placeholder 6">
            <a:extLst>
              <a:ext uri="{FF2B5EF4-FFF2-40B4-BE49-F238E27FC236}">
                <a16:creationId xmlns:a16="http://schemas.microsoft.com/office/drawing/2014/main" id="{0B3AFF05-8068-40A0-886F-899EF5A869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514" t="14179" r="12378" b="13355"/>
          <a:stretch/>
        </p:blipFill>
        <p:spPr>
          <a:xfrm>
            <a:off x="713233" y="1462448"/>
            <a:ext cx="10015442" cy="5158156"/>
          </a:xfrm>
        </p:spPr>
      </p:pic>
    </p:spTree>
    <p:extLst>
      <p:ext uri="{BB962C8B-B14F-4D97-AF65-F5344CB8AC3E}">
        <p14:creationId xmlns:p14="http://schemas.microsoft.com/office/powerpoint/2010/main" val="1126032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97F6-4380-41FD-8FAC-D24CAF524221}"/>
              </a:ext>
            </a:extLst>
          </p:cNvPr>
          <p:cNvSpPr>
            <a:spLocks noGrp="1"/>
          </p:cNvSpPr>
          <p:nvPr>
            <p:ph type="title"/>
          </p:nvPr>
        </p:nvSpPr>
        <p:spPr/>
        <p:txBody>
          <a:bodyPr/>
          <a:lstStyle/>
          <a:p>
            <a:r>
              <a:rPr lang="en-US" dirty="0"/>
              <a:t>Specific distribution of facilities</a:t>
            </a:r>
          </a:p>
        </p:txBody>
      </p:sp>
      <p:pic>
        <p:nvPicPr>
          <p:cNvPr id="5" name="Content Placeholder 4">
            <a:extLst>
              <a:ext uri="{FF2B5EF4-FFF2-40B4-BE49-F238E27FC236}">
                <a16:creationId xmlns:a16="http://schemas.microsoft.com/office/drawing/2014/main" id="{C6C583C1-3701-420C-9252-AD00D8E328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014" t="13415" r="10859" b="12975"/>
          <a:stretch/>
        </p:blipFill>
        <p:spPr>
          <a:xfrm>
            <a:off x="1389129" y="1481329"/>
            <a:ext cx="9825866" cy="5139275"/>
          </a:xfrm>
        </p:spPr>
      </p:pic>
    </p:spTree>
    <p:extLst>
      <p:ext uri="{BB962C8B-B14F-4D97-AF65-F5344CB8AC3E}">
        <p14:creationId xmlns:p14="http://schemas.microsoft.com/office/powerpoint/2010/main" val="3879457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A5C3-074A-4155-9659-B747A6F9AB9D}"/>
              </a:ext>
            </a:extLst>
          </p:cNvPr>
          <p:cNvSpPr>
            <a:spLocks noGrp="1"/>
          </p:cNvSpPr>
          <p:nvPr>
            <p:ph type="title"/>
          </p:nvPr>
        </p:nvSpPr>
        <p:spPr/>
        <p:txBody>
          <a:bodyPr/>
          <a:lstStyle/>
          <a:p>
            <a:r>
              <a:rPr lang="en-US" dirty="0"/>
              <a:t>Regional Project Distribution</a:t>
            </a:r>
          </a:p>
        </p:txBody>
      </p:sp>
      <p:pic>
        <p:nvPicPr>
          <p:cNvPr id="5" name="Content Placeholder 4">
            <a:extLst>
              <a:ext uri="{FF2B5EF4-FFF2-40B4-BE49-F238E27FC236}">
                <a16:creationId xmlns:a16="http://schemas.microsoft.com/office/drawing/2014/main" id="{19747A9D-25D2-406D-B6A0-EC70367F93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302" t="14941" r="12378" b="7635"/>
          <a:stretch/>
        </p:blipFill>
        <p:spPr>
          <a:xfrm>
            <a:off x="1321136" y="1461638"/>
            <a:ext cx="9461377" cy="5396362"/>
          </a:xfrm>
        </p:spPr>
      </p:pic>
    </p:spTree>
    <p:extLst>
      <p:ext uri="{BB962C8B-B14F-4D97-AF65-F5344CB8AC3E}">
        <p14:creationId xmlns:p14="http://schemas.microsoft.com/office/powerpoint/2010/main" val="228295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A5C3-074A-4155-9659-B747A6F9AB9D}"/>
              </a:ext>
            </a:extLst>
          </p:cNvPr>
          <p:cNvSpPr>
            <a:spLocks noGrp="1"/>
          </p:cNvSpPr>
          <p:nvPr>
            <p:ph type="title"/>
          </p:nvPr>
        </p:nvSpPr>
        <p:spPr/>
        <p:txBody>
          <a:bodyPr/>
          <a:lstStyle/>
          <a:p>
            <a:r>
              <a:rPr lang="en-US" dirty="0"/>
              <a:t>Thanks for your attention</a:t>
            </a:r>
          </a:p>
        </p:txBody>
      </p:sp>
      <p:pic>
        <p:nvPicPr>
          <p:cNvPr id="7" name="Picture 6">
            <a:extLst>
              <a:ext uri="{FF2B5EF4-FFF2-40B4-BE49-F238E27FC236}">
                <a16:creationId xmlns:a16="http://schemas.microsoft.com/office/drawing/2014/main" id="{98E8CD6F-BF00-4653-BF73-D0638ECFC0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36" y="1943726"/>
            <a:ext cx="5002651" cy="1639553"/>
          </a:xfrm>
          <a:prstGeom prst="rect">
            <a:avLst/>
          </a:prstGeom>
        </p:spPr>
      </p:pic>
      <p:pic>
        <p:nvPicPr>
          <p:cNvPr id="8" name="Picture 7">
            <a:extLst>
              <a:ext uri="{FF2B5EF4-FFF2-40B4-BE49-F238E27FC236}">
                <a16:creationId xmlns:a16="http://schemas.microsoft.com/office/drawing/2014/main" id="{A59D5C50-80FB-43A4-99ED-AF71B0A58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845" y="4320456"/>
            <a:ext cx="3297049" cy="1453537"/>
          </a:xfrm>
          <a:prstGeom prst="rect">
            <a:avLst/>
          </a:prstGeom>
        </p:spPr>
      </p:pic>
      <p:sp>
        <p:nvSpPr>
          <p:cNvPr id="9" name="TextBox 8">
            <a:extLst>
              <a:ext uri="{FF2B5EF4-FFF2-40B4-BE49-F238E27FC236}">
                <a16:creationId xmlns:a16="http://schemas.microsoft.com/office/drawing/2014/main" id="{542A24E4-2D84-461A-AEB3-B7DDBCA5B942}"/>
              </a:ext>
            </a:extLst>
          </p:cNvPr>
          <p:cNvSpPr txBox="1"/>
          <p:nvPr/>
        </p:nvSpPr>
        <p:spPr>
          <a:xfrm>
            <a:off x="5190149" y="3244334"/>
            <a:ext cx="4689987" cy="369332"/>
          </a:xfrm>
          <a:prstGeom prst="rect">
            <a:avLst/>
          </a:prstGeom>
          <a:noFill/>
        </p:spPr>
        <p:txBody>
          <a:bodyPr wrap="square" rtlCol="0">
            <a:spAutoFit/>
          </a:bodyPr>
          <a:lstStyle/>
          <a:p>
            <a:r>
              <a:rPr lang="en-US" b="1" dirty="0"/>
              <a:t>tj@veritaenergy.com</a:t>
            </a:r>
          </a:p>
        </p:txBody>
      </p:sp>
      <p:sp>
        <p:nvSpPr>
          <p:cNvPr id="12" name="TextBox 11">
            <a:extLst>
              <a:ext uri="{FF2B5EF4-FFF2-40B4-BE49-F238E27FC236}">
                <a16:creationId xmlns:a16="http://schemas.microsoft.com/office/drawing/2014/main" id="{6974AA70-5E28-4DC6-B18A-658E12D11570}"/>
              </a:ext>
            </a:extLst>
          </p:cNvPr>
          <p:cNvSpPr txBox="1"/>
          <p:nvPr/>
        </p:nvSpPr>
        <p:spPr>
          <a:xfrm>
            <a:off x="4651513" y="5234856"/>
            <a:ext cx="3882887" cy="369332"/>
          </a:xfrm>
          <a:prstGeom prst="rect">
            <a:avLst/>
          </a:prstGeom>
          <a:noFill/>
        </p:spPr>
        <p:txBody>
          <a:bodyPr wrap="square" rtlCol="0">
            <a:spAutoFit/>
          </a:bodyPr>
          <a:lstStyle/>
          <a:p>
            <a:r>
              <a:rPr lang="en-US" b="1" dirty="0"/>
              <a:t>Tony.morice@mepsolutions.org</a:t>
            </a:r>
          </a:p>
        </p:txBody>
      </p:sp>
    </p:spTree>
    <p:extLst>
      <p:ext uri="{BB962C8B-B14F-4D97-AF65-F5344CB8AC3E}">
        <p14:creationId xmlns:p14="http://schemas.microsoft.com/office/powerpoint/2010/main" val="9750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00" y="237396"/>
            <a:ext cx="8508952" cy="969153"/>
          </a:xfrm>
        </p:spPr>
        <p:txBody>
          <a:bodyPr>
            <a:normAutofit/>
          </a:bodyPr>
          <a:lstStyle/>
          <a:p>
            <a:r>
              <a:rPr lang="en-US" dirty="0"/>
              <a:t>How are we involved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204" y="1977648"/>
            <a:ext cx="1983347" cy="1301432"/>
          </a:xfrm>
          <a:prstGeom prst="rect">
            <a:avLst/>
          </a:prstGeom>
          <a:ln>
            <a:noFill/>
          </a:ln>
          <a:effectLst>
            <a:outerShdw blurRad="292100" dist="139700" dir="2700000" algn="tl" rotWithShape="0">
              <a:srgbClr val="333333">
                <a:alpha val="65000"/>
              </a:srgbClr>
            </a:outerShdw>
          </a:effectLst>
        </p:spPr>
      </p:pic>
      <p:sp>
        <p:nvSpPr>
          <p:cNvPr id="6" name="Content Placeholder 5">
            <a:extLst>
              <a:ext uri="{FF2B5EF4-FFF2-40B4-BE49-F238E27FC236}">
                <a16:creationId xmlns:a16="http://schemas.microsoft.com/office/drawing/2014/main" id="{61C3EB0C-8B27-48F6-8A5F-D13884140AD5}"/>
              </a:ext>
            </a:extLst>
          </p:cNvPr>
          <p:cNvSpPr>
            <a:spLocks noGrp="1"/>
          </p:cNvSpPr>
          <p:nvPr>
            <p:ph idx="1"/>
          </p:nvPr>
        </p:nvSpPr>
        <p:spPr>
          <a:xfrm>
            <a:off x="0" y="1639040"/>
            <a:ext cx="10739534" cy="2243847"/>
          </a:xfrm>
        </p:spPr>
        <p:txBody>
          <a:bodyPr>
            <a:noAutofit/>
          </a:bodyPr>
          <a:lstStyle/>
          <a:p>
            <a:pPr marL="0" indent="0">
              <a:buNone/>
            </a:pPr>
            <a:r>
              <a:rPr lang="en-US" sz="2000" b="1" dirty="0">
                <a:solidFill>
                  <a:schemeClr val="tx1">
                    <a:lumMod val="65000"/>
                    <a:lumOff val="35000"/>
                  </a:schemeClr>
                </a:solidFill>
              </a:rPr>
              <a:t>VERITA Energy LLC is a team with over 75 years combined experience</a:t>
            </a:r>
          </a:p>
          <a:p>
            <a:pPr marL="0" indent="0">
              <a:buNone/>
            </a:pPr>
            <a:r>
              <a:rPr lang="en-US" sz="2000" b="1" dirty="0">
                <a:solidFill>
                  <a:schemeClr val="tx1">
                    <a:lumMod val="65000"/>
                    <a:lumOff val="35000"/>
                  </a:schemeClr>
                </a:solidFill>
              </a:rPr>
              <a:t>WHAT WE DO—OWNER ADVOCACY:</a:t>
            </a:r>
          </a:p>
        </p:txBody>
      </p:sp>
      <p:pic>
        <p:nvPicPr>
          <p:cNvPr id="7" name="Picture 6">
            <a:extLst>
              <a:ext uri="{FF2B5EF4-FFF2-40B4-BE49-F238E27FC236}">
                <a16:creationId xmlns:a16="http://schemas.microsoft.com/office/drawing/2014/main" id="{09B32CB3-3F40-4567-85B5-76CBC67460C2}"/>
              </a:ext>
            </a:extLst>
          </p:cNvPr>
          <p:cNvPicPr>
            <a:picLocks noChangeAspect="1"/>
          </p:cNvPicPr>
          <p:nvPr/>
        </p:nvPicPr>
        <p:blipFill rotWithShape="1">
          <a:blip r:embed="rId3">
            <a:clrChange>
              <a:clrFrom>
                <a:srgbClr val="262626"/>
              </a:clrFrom>
              <a:clrTo>
                <a:srgbClr val="262626">
                  <a:alpha val="0"/>
                </a:srgbClr>
              </a:clrTo>
            </a:clrChange>
          </a:blip>
          <a:srcRect t="27910" r="831"/>
          <a:stretch/>
        </p:blipFill>
        <p:spPr>
          <a:xfrm>
            <a:off x="-149279" y="3132633"/>
            <a:ext cx="6245279" cy="1976068"/>
          </a:xfrm>
          <a:prstGeom prst="rect">
            <a:avLst/>
          </a:prstGeom>
        </p:spPr>
      </p:pic>
      <p:pic>
        <p:nvPicPr>
          <p:cNvPr id="9" name="Content Placeholder 4">
            <a:extLst>
              <a:ext uri="{FF2B5EF4-FFF2-40B4-BE49-F238E27FC236}">
                <a16:creationId xmlns:a16="http://schemas.microsoft.com/office/drawing/2014/main" id="{0EEBEB67-53A8-4657-8E51-C380B6655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68" y="5108701"/>
            <a:ext cx="1299932" cy="1299932"/>
          </a:xfrm>
          <a:prstGeom prst="rect">
            <a:avLst/>
          </a:prstGeom>
        </p:spPr>
      </p:pic>
      <p:sp>
        <p:nvSpPr>
          <p:cNvPr id="10" name="Rectangle 9">
            <a:extLst>
              <a:ext uri="{FF2B5EF4-FFF2-40B4-BE49-F238E27FC236}">
                <a16:creationId xmlns:a16="http://schemas.microsoft.com/office/drawing/2014/main" id="{2C680C69-8663-454C-90D6-19EAEFCAE951}"/>
              </a:ext>
            </a:extLst>
          </p:cNvPr>
          <p:cNvSpPr/>
          <p:nvPr/>
        </p:nvSpPr>
        <p:spPr>
          <a:xfrm>
            <a:off x="1869877" y="5037872"/>
            <a:ext cx="5061275" cy="1631216"/>
          </a:xfrm>
          <a:prstGeom prst="rect">
            <a:avLst/>
          </a:prstGeom>
        </p:spPr>
        <p:txBody>
          <a:bodyPr wrap="square">
            <a:spAutoFit/>
          </a:bodyPr>
          <a:lstStyle/>
          <a:p>
            <a:r>
              <a:rPr lang="en-US" sz="2000" dirty="0"/>
              <a:t>TNT Ventures LLC</a:t>
            </a:r>
          </a:p>
          <a:p>
            <a:r>
              <a:rPr lang="en-US" sz="2000" dirty="0"/>
              <a:t>Experience in coordinating and educating numerous biomass combustion systems projects over the last decade in the Midwest and other select areas.</a:t>
            </a:r>
          </a:p>
        </p:txBody>
      </p:sp>
      <p:sp>
        <p:nvSpPr>
          <p:cNvPr id="11" name="Rectangle 10">
            <a:extLst>
              <a:ext uri="{FF2B5EF4-FFF2-40B4-BE49-F238E27FC236}">
                <a16:creationId xmlns:a16="http://schemas.microsoft.com/office/drawing/2014/main" id="{90C3FB4B-F9E1-4FB8-AD77-C57624F4BA26}"/>
              </a:ext>
            </a:extLst>
          </p:cNvPr>
          <p:cNvSpPr/>
          <p:nvPr/>
        </p:nvSpPr>
        <p:spPr>
          <a:xfrm>
            <a:off x="6761202" y="3372030"/>
            <a:ext cx="6567100" cy="3170099"/>
          </a:xfrm>
          <a:prstGeom prst="rect">
            <a:avLst/>
          </a:prstGeom>
        </p:spPr>
        <p:txBody>
          <a:bodyPr wrap="square">
            <a:spAutoFit/>
          </a:bodyPr>
          <a:lstStyle/>
          <a:p>
            <a:r>
              <a:rPr lang="en-US" sz="2400" dirty="0" err="1"/>
              <a:t>Messersmith</a:t>
            </a:r>
            <a:r>
              <a:rPr lang="en-US" sz="2400" dirty="0"/>
              <a:t> Manufacturing since 1982.</a:t>
            </a:r>
          </a:p>
          <a:p>
            <a:r>
              <a:rPr lang="en-US" sz="2400" dirty="0"/>
              <a:t>Turn-key biomass boiler system installations</a:t>
            </a:r>
          </a:p>
          <a:p>
            <a:pPr lvl="1"/>
            <a:r>
              <a:rPr lang="en-US" sz="2000" dirty="0"/>
              <a:t>Engineering Design &amp; Layout Assistance</a:t>
            </a:r>
          </a:p>
          <a:p>
            <a:pPr lvl="1"/>
            <a:r>
              <a:rPr lang="en-US" sz="2000" dirty="0"/>
              <a:t>Boiler System &amp; Fuel Handling Equipment </a:t>
            </a:r>
          </a:p>
          <a:p>
            <a:pPr lvl="1"/>
            <a:r>
              <a:rPr lang="en-US" sz="2000" dirty="0"/>
              <a:t>Installation, Commissioning &amp; Operator Training</a:t>
            </a:r>
          </a:p>
          <a:p>
            <a:pPr lvl="1"/>
            <a:r>
              <a:rPr lang="en-US" sz="2000" dirty="0"/>
              <a:t>Full Service &amp; Support for the life of the system</a:t>
            </a:r>
          </a:p>
          <a:p>
            <a:r>
              <a:rPr lang="en-US" sz="2400" dirty="0"/>
              <a:t>Over 120 successful installations in U.S. </a:t>
            </a:r>
          </a:p>
          <a:p>
            <a:r>
              <a:rPr lang="en-US" sz="2400" dirty="0"/>
              <a:t>from Maine to Alaska.</a:t>
            </a:r>
          </a:p>
          <a:p>
            <a:r>
              <a:rPr lang="en-US" sz="2400" dirty="0"/>
              <a:t>Output from 500,000 to 35MMBTU+/</a:t>
            </a:r>
            <a:r>
              <a:rPr lang="en-US" sz="2400" dirty="0" err="1"/>
              <a:t>hr</a:t>
            </a:r>
            <a:endParaRPr lang="en-US" sz="1600" dirty="0"/>
          </a:p>
        </p:txBody>
      </p:sp>
      <p:pic>
        <p:nvPicPr>
          <p:cNvPr id="12" name="Picture 11">
            <a:extLst>
              <a:ext uri="{FF2B5EF4-FFF2-40B4-BE49-F238E27FC236}">
                <a16:creationId xmlns:a16="http://schemas.microsoft.com/office/drawing/2014/main" id="{31DA1C14-A930-4B79-B441-ADB99D5CED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507" y="1512081"/>
            <a:ext cx="1952428" cy="1939090"/>
          </a:xfrm>
          <a:prstGeom prst="rect">
            <a:avLst/>
          </a:prstGeom>
          <a:solidFill>
            <a:schemeClr val="bg1">
              <a:lumMod val="85000"/>
            </a:schemeClr>
          </a:solidFill>
        </p:spPr>
      </p:pic>
    </p:spTree>
    <p:extLst>
      <p:ext uri="{BB962C8B-B14F-4D97-AF65-F5344CB8AC3E}">
        <p14:creationId xmlns:p14="http://schemas.microsoft.com/office/powerpoint/2010/main" val="310484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00" y="237396"/>
            <a:ext cx="8711243" cy="969153"/>
          </a:xfrm>
        </p:spPr>
        <p:txBody>
          <a:bodyPr>
            <a:normAutofit fontScale="90000"/>
          </a:bodyPr>
          <a:lstStyle/>
          <a:p>
            <a:r>
              <a:rPr lang="en-US" dirty="0"/>
              <a:t>Utility Rate Analysis &amp; Facility Review to start</a:t>
            </a:r>
          </a:p>
        </p:txBody>
      </p:sp>
      <p:sp>
        <p:nvSpPr>
          <p:cNvPr id="3" name="Content Placeholder 2"/>
          <p:cNvSpPr>
            <a:spLocks noGrp="1"/>
          </p:cNvSpPr>
          <p:nvPr>
            <p:ph idx="1"/>
          </p:nvPr>
        </p:nvSpPr>
        <p:spPr>
          <a:xfrm>
            <a:off x="811763" y="2205000"/>
            <a:ext cx="5045843" cy="3726678"/>
          </a:xfrm>
          <a:noFill/>
        </p:spPr>
        <p:txBody>
          <a:bodyPr>
            <a:normAutofit/>
          </a:bodyPr>
          <a:lstStyle/>
          <a:p>
            <a:pPr marL="0" indent="0">
              <a:buNone/>
            </a:pPr>
            <a:r>
              <a:rPr lang="en-US" dirty="0">
                <a:solidFill>
                  <a:srgbClr val="70AD47"/>
                </a:solidFill>
              </a:rPr>
              <a:t>Electric</a:t>
            </a:r>
          </a:p>
          <a:p>
            <a:r>
              <a:rPr lang="en-US" sz="2000" dirty="0">
                <a:solidFill>
                  <a:schemeClr val="bg1">
                    <a:lumMod val="50000"/>
                  </a:schemeClr>
                </a:solidFill>
              </a:rPr>
              <a:t>Energy Use: 1,540,000 kWh/</a:t>
            </a:r>
            <a:r>
              <a:rPr lang="en-US" sz="2000" dirty="0" err="1">
                <a:solidFill>
                  <a:schemeClr val="bg1">
                    <a:lumMod val="50000"/>
                  </a:schemeClr>
                </a:solidFill>
              </a:rPr>
              <a:t>yr</a:t>
            </a:r>
            <a:endParaRPr lang="en-US" sz="2000" dirty="0">
              <a:solidFill>
                <a:schemeClr val="bg1">
                  <a:lumMod val="50000"/>
                </a:schemeClr>
              </a:solidFill>
            </a:endParaRPr>
          </a:p>
          <a:p>
            <a:r>
              <a:rPr lang="en-US" sz="2000" dirty="0">
                <a:solidFill>
                  <a:schemeClr val="bg1">
                    <a:lumMod val="50000"/>
                  </a:schemeClr>
                </a:solidFill>
              </a:rPr>
              <a:t>Average Cost:  $166,000/</a:t>
            </a:r>
            <a:r>
              <a:rPr lang="en-US" sz="2000" dirty="0" err="1">
                <a:solidFill>
                  <a:schemeClr val="bg1">
                    <a:lumMod val="50000"/>
                  </a:schemeClr>
                </a:solidFill>
              </a:rPr>
              <a:t>yr</a:t>
            </a:r>
            <a:endParaRPr lang="en-US" sz="2000" dirty="0">
              <a:solidFill>
                <a:schemeClr val="bg1">
                  <a:lumMod val="50000"/>
                </a:schemeClr>
              </a:solidFill>
            </a:endParaRPr>
          </a:p>
          <a:p>
            <a:r>
              <a:rPr lang="en-US" sz="2000" dirty="0">
                <a:solidFill>
                  <a:schemeClr val="bg1">
                    <a:lumMod val="50000"/>
                  </a:schemeClr>
                </a:solidFill>
              </a:rPr>
              <a:t>Blended Rate: $0.108/kWh</a:t>
            </a:r>
          </a:p>
        </p:txBody>
      </p:sp>
      <p:pic>
        <p:nvPicPr>
          <p:cNvPr id="4" name="Picture 3"/>
          <p:cNvPicPr>
            <a:picLocks noChangeAspect="1"/>
          </p:cNvPicPr>
          <p:nvPr/>
        </p:nvPicPr>
        <p:blipFill>
          <a:blip r:embed="rId2"/>
          <a:stretch>
            <a:fillRect/>
          </a:stretch>
        </p:blipFill>
        <p:spPr>
          <a:xfrm>
            <a:off x="2346283" y="4373849"/>
            <a:ext cx="7153275" cy="2428875"/>
          </a:xfrm>
          <a:prstGeom prst="rect">
            <a:avLst/>
          </a:prstGeom>
        </p:spPr>
      </p:pic>
      <p:sp>
        <p:nvSpPr>
          <p:cNvPr id="13" name="Content Placeholder 2"/>
          <p:cNvSpPr txBox="1">
            <a:spLocks/>
          </p:cNvSpPr>
          <p:nvPr/>
        </p:nvSpPr>
        <p:spPr>
          <a:xfrm>
            <a:off x="6327240" y="2205000"/>
            <a:ext cx="5045843" cy="372667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AC0000"/>
                </a:solidFill>
              </a:rPr>
              <a:t>Natural Gas</a:t>
            </a:r>
          </a:p>
          <a:p>
            <a:r>
              <a:rPr lang="en-US" sz="2000" dirty="0">
                <a:solidFill>
                  <a:schemeClr val="bg1">
                    <a:lumMod val="50000"/>
                  </a:schemeClr>
                </a:solidFill>
              </a:rPr>
              <a:t>Energy Use: 144,000 </a:t>
            </a:r>
            <a:r>
              <a:rPr lang="en-US" sz="2000" dirty="0" err="1">
                <a:solidFill>
                  <a:schemeClr val="bg1">
                    <a:lumMod val="50000"/>
                  </a:schemeClr>
                </a:solidFill>
              </a:rPr>
              <a:t>therms</a:t>
            </a:r>
            <a:r>
              <a:rPr lang="en-US" sz="2000" dirty="0">
                <a:solidFill>
                  <a:schemeClr val="bg1">
                    <a:lumMod val="50000"/>
                  </a:schemeClr>
                </a:solidFill>
              </a:rPr>
              <a:t>/</a:t>
            </a:r>
            <a:r>
              <a:rPr lang="en-US" sz="2000" dirty="0" err="1">
                <a:solidFill>
                  <a:schemeClr val="bg1">
                    <a:lumMod val="50000"/>
                  </a:schemeClr>
                </a:solidFill>
              </a:rPr>
              <a:t>yr</a:t>
            </a:r>
            <a:endParaRPr lang="en-US" sz="2000" dirty="0">
              <a:solidFill>
                <a:schemeClr val="bg1">
                  <a:lumMod val="50000"/>
                </a:schemeClr>
              </a:solidFill>
            </a:endParaRPr>
          </a:p>
          <a:p>
            <a:r>
              <a:rPr lang="en-US" sz="2000" dirty="0">
                <a:solidFill>
                  <a:schemeClr val="bg1">
                    <a:lumMod val="50000"/>
                  </a:schemeClr>
                </a:solidFill>
              </a:rPr>
              <a:t>Average Cost:  $89,000/</a:t>
            </a:r>
            <a:r>
              <a:rPr lang="en-US" sz="2000" dirty="0" err="1">
                <a:solidFill>
                  <a:schemeClr val="bg1">
                    <a:lumMod val="50000"/>
                  </a:schemeClr>
                </a:solidFill>
              </a:rPr>
              <a:t>yr</a:t>
            </a:r>
            <a:endParaRPr lang="en-US" sz="2000" dirty="0">
              <a:solidFill>
                <a:schemeClr val="bg1">
                  <a:lumMod val="50000"/>
                </a:schemeClr>
              </a:solidFill>
            </a:endParaRPr>
          </a:p>
          <a:p>
            <a:r>
              <a:rPr lang="en-US" sz="2000" dirty="0">
                <a:solidFill>
                  <a:schemeClr val="bg1">
                    <a:lumMod val="50000"/>
                  </a:schemeClr>
                </a:solidFill>
              </a:rPr>
              <a:t>Blended Rate: $0.62/</a:t>
            </a:r>
            <a:r>
              <a:rPr lang="en-US" sz="2000" dirty="0" err="1">
                <a:solidFill>
                  <a:schemeClr val="bg1">
                    <a:lumMod val="50000"/>
                  </a:schemeClr>
                </a:solidFill>
              </a:rPr>
              <a:t>therm</a:t>
            </a:r>
            <a:endParaRPr lang="en-US" sz="2000" dirty="0">
              <a:solidFill>
                <a:schemeClr val="bg1">
                  <a:lumMod val="50000"/>
                </a:schemeClr>
              </a:solidFill>
            </a:endParaRPr>
          </a:p>
        </p:txBody>
      </p:sp>
      <p:sp>
        <p:nvSpPr>
          <p:cNvPr id="9" name="TextBox 8"/>
          <p:cNvSpPr txBox="1"/>
          <p:nvPr/>
        </p:nvSpPr>
        <p:spPr>
          <a:xfrm>
            <a:off x="2743712" y="4739330"/>
            <a:ext cx="2850678" cy="307777"/>
          </a:xfrm>
          <a:prstGeom prst="rect">
            <a:avLst/>
          </a:prstGeom>
          <a:noFill/>
        </p:spPr>
        <p:txBody>
          <a:bodyPr wrap="square" rtlCol="0">
            <a:spAutoFit/>
          </a:bodyPr>
          <a:lstStyle/>
          <a:p>
            <a:r>
              <a:rPr lang="en-US" sz="1400" dirty="0">
                <a:solidFill>
                  <a:schemeClr val="bg1">
                    <a:lumMod val="50000"/>
                  </a:schemeClr>
                </a:solidFill>
                <a:latin typeface="+mj-lt"/>
              </a:rPr>
              <a:t>Total Annual Energy Cost: $255,000</a:t>
            </a:r>
          </a:p>
        </p:txBody>
      </p:sp>
      <p:sp>
        <p:nvSpPr>
          <p:cNvPr id="7" name="TextBox 6"/>
          <p:cNvSpPr txBox="1"/>
          <p:nvPr/>
        </p:nvSpPr>
        <p:spPr>
          <a:xfrm>
            <a:off x="2929086" y="3944745"/>
            <a:ext cx="1789653" cy="369332"/>
          </a:xfrm>
          <a:prstGeom prst="rect">
            <a:avLst/>
          </a:prstGeom>
          <a:noFill/>
        </p:spPr>
        <p:txBody>
          <a:bodyPr wrap="square" rtlCol="0">
            <a:spAutoFit/>
          </a:bodyPr>
          <a:lstStyle/>
          <a:p>
            <a:r>
              <a:rPr lang="en-US" dirty="0">
                <a:solidFill>
                  <a:schemeClr val="bg1">
                    <a:lumMod val="50000"/>
                  </a:schemeClr>
                </a:solidFill>
                <a:latin typeface="+mj-lt"/>
              </a:rPr>
              <a:t>$31.63/MMBtu</a:t>
            </a:r>
          </a:p>
        </p:txBody>
      </p:sp>
      <p:sp>
        <p:nvSpPr>
          <p:cNvPr id="8" name="TextBox 7"/>
          <p:cNvSpPr txBox="1"/>
          <p:nvPr/>
        </p:nvSpPr>
        <p:spPr>
          <a:xfrm>
            <a:off x="8457390" y="3935414"/>
            <a:ext cx="1789653" cy="369332"/>
          </a:xfrm>
          <a:prstGeom prst="rect">
            <a:avLst/>
          </a:prstGeom>
          <a:noFill/>
        </p:spPr>
        <p:txBody>
          <a:bodyPr wrap="square" rtlCol="0">
            <a:spAutoFit/>
          </a:bodyPr>
          <a:lstStyle/>
          <a:p>
            <a:r>
              <a:rPr lang="en-US" dirty="0">
                <a:solidFill>
                  <a:schemeClr val="bg1">
                    <a:lumMod val="50000"/>
                  </a:schemeClr>
                </a:solidFill>
                <a:latin typeface="+mj-lt"/>
              </a:rPr>
              <a:t>$6.20/MMBtu</a:t>
            </a:r>
          </a:p>
        </p:txBody>
      </p:sp>
      <p:sp>
        <p:nvSpPr>
          <p:cNvPr id="10" name="Content Placeholder 2"/>
          <p:cNvSpPr txBox="1">
            <a:spLocks/>
          </p:cNvSpPr>
          <p:nvPr/>
        </p:nvSpPr>
        <p:spPr>
          <a:xfrm>
            <a:off x="323573" y="1475410"/>
            <a:ext cx="11198694" cy="63780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rPr>
              <a:t>Example analysis for 196,000 square foot facility</a:t>
            </a:r>
          </a:p>
        </p:txBody>
      </p:sp>
    </p:spTree>
    <p:extLst>
      <p:ext uri="{BB962C8B-B14F-4D97-AF65-F5344CB8AC3E}">
        <p14:creationId xmlns:p14="http://schemas.microsoft.com/office/powerpoint/2010/main" val="393163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Holistically Serve Clients</a:t>
            </a:r>
            <a:endParaRPr lang="en-US" dirty="0">
              <a:solidFill>
                <a:schemeClr val="bg1"/>
              </a:solidFill>
            </a:endParaRPr>
          </a:p>
        </p:txBody>
      </p:sp>
      <p:sp>
        <p:nvSpPr>
          <p:cNvPr id="7" name="Content Placeholder 2">
            <a:extLst>
              <a:ext uri="{FF2B5EF4-FFF2-40B4-BE49-F238E27FC236}">
                <a16:creationId xmlns:a16="http://schemas.microsoft.com/office/drawing/2014/main" id="{B2B1BED7-1A81-49D5-97B2-1A15E7D11C90}"/>
              </a:ext>
            </a:extLst>
          </p:cNvPr>
          <p:cNvSpPr txBox="1">
            <a:spLocks/>
          </p:cNvSpPr>
          <p:nvPr/>
        </p:nvSpPr>
        <p:spPr>
          <a:xfrm>
            <a:off x="2407111" y="1668852"/>
            <a:ext cx="7434922" cy="522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tx1">
                    <a:lumMod val="65000"/>
                    <a:lumOff val="35000"/>
                  </a:schemeClr>
                </a:solidFill>
              </a:rPr>
              <a:t>Utility Rate Analysis &amp; Benchmarking (before)</a:t>
            </a:r>
            <a:endParaRPr lang="en-US" dirty="0">
              <a:solidFill>
                <a:schemeClr val="tx1">
                  <a:lumMod val="65000"/>
                  <a:lumOff val="35000"/>
                </a:schemeClr>
              </a:solidFill>
            </a:endParaRPr>
          </a:p>
        </p:txBody>
      </p:sp>
      <p:graphicFrame>
        <p:nvGraphicFramePr>
          <p:cNvPr id="8" name="Diagram 7">
            <a:extLst>
              <a:ext uri="{FF2B5EF4-FFF2-40B4-BE49-F238E27FC236}">
                <a16:creationId xmlns:a16="http://schemas.microsoft.com/office/drawing/2014/main" id="{EE1F221F-A655-4164-A406-C41C6C3BFCA9}"/>
              </a:ext>
            </a:extLst>
          </p:cNvPr>
          <p:cNvGraphicFramePr/>
          <p:nvPr>
            <p:extLst>
              <p:ext uri="{D42A27DB-BD31-4B8C-83A1-F6EECF244321}">
                <p14:modId xmlns:p14="http://schemas.microsoft.com/office/powerpoint/2010/main" val="2425954792"/>
              </p:ext>
            </p:extLst>
          </p:nvPr>
        </p:nvGraphicFramePr>
        <p:xfrm>
          <a:off x="771525" y="2705098"/>
          <a:ext cx="10706100" cy="2395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82CEF5EF-5D77-4E60-A812-C0CA31197C24}"/>
              </a:ext>
            </a:extLst>
          </p:cNvPr>
          <p:cNvGrpSpPr/>
          <p:nvPr/>
        </p:nvGrpSpPr>
        <p:grpSpPr>
          <a:xfrm rot="5400000">
            <a:off x="5906526" y="2280901"/>
            <a:ext cx="436095" cy="510149"/>
            <a:chOff x="2267466" y="942818"/>
            <a:chExt cx="436095" cy="510149"/>
          </a:xfrm>
        </p:grpSpPr>
        <p:sp>
          <p:nvSpPr>
            <p:cNvPr id="10" name="Right Arrow 7">
              <a:extLst>
                <a:ext uri="{FF2B5EF4-FFF2-40B4-BE49-F238E27FC236}">
                  <a16:creationId xmlns:a16="http://schemas.microsoft.com/office/drawing/2014/main" id="{8DE2D867-3B97-4A4F-8186-A09801C3ECAF}"/>
                </a:ext>
              </a:extLst>
            </p:cNvPr>
            <p:cNvSpPr/>
            <p:nvPr/>
          </p:nvSpPr>
          <p:spPr>
            <a:xfrm>
              <a:off x="2267466" y="942818"/>
              <a:ext cx="436095" cy="510149"/>
            </a:xfrm>
            <a:prstGeom prst="rightArrow">
              <a:avLst>
                <a:gd name="adj1" fmla="val 60000"/>
                <a:gd name="adj2" fmla="val 50000"/>
              </a:avLst>
            </a:prstGeom>
            <a:solidFill>
              <a:schemeClr val="bg1">
                <a:lumMod val="6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1" name="Right Arrow 4">
              <a:extLst>
                <a:ext uri="{FF2B5EF4-FFF2-40B4-BE49-F238E27FC236}">
                  <a16:creationId xmlns:a16="http://schemas.microsoft.com/office/drawing/2014/main" id="{C9700DC3-B702-438D-AC67-249C349EED31}"/>
                </a:ext>
              </a:extLst>
            </p:cNvPr>
            <p:cNvSpPr/>
            <p:nvPr/>
          </p:nvSpPr>
          <p:spPr>
            <a:xfrm>
              <a:off x="2267466" y="1044848"/>
              <a:ext cx="305267" cy="306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grpSp>
        <p:nvGrpSpPr>
          <p:cNvPr id="12" name="Group 11">
            <a:extLst>
              <a:ext uri="{FF2B5EF4-FFF2-40B4-BE49-F238E27FC236}">
                <a16:creationId xmlns:a16="http://schemas.microsoft.com/office/drawing/2014/main" id="{67C382EB-1AD5-47BD-8C16-5001632806E7}"/>
              </a:ext>
            </a:extLst>
          </p:cNvPr>
          <p:cNvGrpSpPr/>
          <p:nvPr/>
        </p:nvGrpSpPr>
        <p:grpSpPr>
          <a:xfrm rot="5400000">
            <a:off x="5906525" y="5145760"/>
            <a:ext cx="436095" cy="510149"/>
            <a:chOff x="2267466" y="942818"/>
            <a:chExt cx="436095" cy="510149"/>
          </a:xfrm>
        </p:grpSpPr>
        <p:sp>
          <p:nvSpPr>
            <p:cNvPr id="13" name="Right Arrow 10">
              <a:extLst>
                <a:ext uri="{FF2B5EF4-FFF2-40B4-BE49-F238E27FC236}">
                  <a16:creationId xmlns:a16="http://schemas.microsoft.com/office/drawing/2014/main" id="{4A0F4F40-8524-4E52-8836-22F0EBB4CC86}"/>
                </a:ext>
              </a:extLst>
            </p:cNvPr>
            <p:cNvSpPr/>
            <p:nvPr/>
          </p:nvSpPr>
          <p:spPr>
            <a:xfrm>
              <a:off x="2267466" y="942818"/>
              <a:ext cx="436095" cy="510149"/>
            </a:xfrm>
            <a:prstGeom prst="rightArrow">
              <a:avLst>
                <a:gd name="adj1" fmla="val 60000"/>
                <a:gd name="adj2" fmla="val 50000"/>
              </a:avLst>
            </a:prstGeom>
            <a:solidFill>
              <a:schemeClr val="bg1">
                <a:lumMod val="6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4" name="Right Arrow 4">
              <a:extLst>
                <a:ext uri="{FF2B5EF4-FFF2-40B4-BE49-F238E27FC236}">
                  <a16:creationId xmlns:a16="http://schemas.microsoft.com/office/drawing/2014/main" id="{5BD1B95F-EE1B-4654-8831-E927DDC628C6}"/>
                </a:ext>
              </a:extLst>
            </p:cNvPr>
            <p:cNvSpPr/>
            <p:nvPr/>
          </p:nvSpPr>
          <p:spPr>
            <a:xfrm>
              <a:off x="2267466" y="1044848"/>
              <a:ext cx="305267" cy="306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p:txBody>
        </p:sp>
      </p:grpSp>
      <p:sp>
        <p:nvSpPr>
          <p:cNvPr id="15" name="Content Placeholder 2">
            <a:extLst>
              <a:ext uri="{FF2B5EF4-FFF2-40B4-BE49-F238E27FC236}">
                <a16:creationId xmlns:a16="http://schemas.microsoft.com/office/drawing/2014/main" id="{D89894CC-120E-4905-AA7D-C3DEF7D934CF}"/>
              </a:ext>
            </a:extLst>
          </p:cNvPr>
          <p:cNvSpPr txBox="1">
            <a:spLocks/>
          </p:cNvSpPr>
          <p:nvPr/>
        </p:nvSpPr>
        <p:spPr>
          <a:xfrm>
            <a:off x="2585747" y="5835696"/>
            <a:ext cx="7090662" cy="522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tx1">
                    <a:lumMod val="65000"/>
                    <a:lumOff val="35000"/>
                  </a:schemeClr>
                </a:solidFill>
              </a:rPr>
              <a:t>Utility Rate Analysis &amp; Benchmarking (after)</a:t>
            </a:r>
            <a:endParaRPr lang="en-US" dirty="0">
              <a:solidFill>
                <a:schemeClr val="tx1">
                  <a:lumMod val="65000"/>
                  <a:lumOff val="35000"/>
                </a:schemeClr>
              </a:solidFill>
            </a:endParaRPr>
          </a:p>
        </p:txBody>
      </p:sp>
      <p:sp>
        <p:nvSpPr>
          <p:cNvPr id="3" name="Oval 2">
            <a:extLst>
              <a:ext uri="{FF2B5EF4-FFF2-40B4-BE49-F238E27FC236}">
                <a16:creationId xmlns:a16="http://schemas.microsoft.com/office/drawing/2014/main" id="{1F782556-4590-4048-BB35-B49647E17474}"/>
              </a:ext>
            </a:extLst>
          </p:cNvPr>
          <p:cNvSpPr/>
          <p:nvPr/>
        </p:nvSpPr>
        <p:spPr>
          <a:xfrm>
            <a:off x="4772730" y="3198584"/>
            <a:ext cx="2716696" cy="1457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6D4FC-2A5C-47CB-BC40-D053E60746C1}"/>
              </a:ext>
            </a:extLst>
          </p:cNvPr>
          <p:cNvSpPr/>
          <p:nvPr/>
        </p:nvSpPr>
        <p:spPr>
          <a:xfrm>
            <a:off x="8760929" y="3174121"/>
            <a:ext cx="2716696" cy="1457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88FEED4-8B5A-4272-BF9D-9539B8A41C6C}"/>
              </a:ext>
            </a:extLst>
          </p:cNvPr>
          <p:cNvSpPr/>
          <p:nvPr/>
        </p:nvSpPr>
        <p:spPr>
          <a:xfrm>
            <a:off x="581853" y="2926082"/>
            <a:ext cx="3140765" cy="192421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8C13FA-5131-443F-B8CD-43DDCAFCE0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530" y="5073419"/>
            <a:ext cx="2372540" cy="1045958"/>
          </a:xfrm>
          <a:prstGeom prst="rect">
            <a:avLst/>
          </a:prstGeom>
        </p:spPr>
      </p:pic>
    </p:spTree>
    <p:extLst>
      <p:ext uri="{BB962C8B-B14F-4D97-AF65-F5344CB8AC3E}">
        <p14:creationId xmlns:p14="http://schemas.microsoft.com/office/powerpoint/2010/main" val="3072152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a:t>
            </a:r>
          </a:p>
        </p:txBody>
      </p:sp>
      <p:pic>
        <p:nvPicPr>
          <p:cNvPr id="8" name="Picture 7"/>
          <p:cNvPicPr>
            <a:picLocks noChangeAspect="1"/>
          </p:cNvPicPr>
          <p:nvPr/>
        </p:nvPicPr>
        <p:blipFill>
          <a:blip r:embed="rId2" cstate="print"/>
          <a:stretch>
            <a:fillRect/>
          </a:stretch>
        </p:blipFill>
        <p:spPr>
          <a:xfrm>
            <a:off x="4848570" y="1614757"/>
            <a:ext cx="2250228" cy="1815441"/>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idx="1"/>
          </p:nvPr>
        </p:nvSpPr>
        <p:spPr>
          <a:xfrm>
            <a:off x="245938" y="1951297"/>
            <a:ext cx="4414462" cy="1875936"/>
          </a:xfrm>
        </p:spPr>
        <p:txBody>
          <a:bodyPr>
            <a:normAutofit/>
          </a:bodyPr>
          <a:lstStyle/>
          <a:p>
            <a:pPr marL="0" indent="0">
              <a:buNone/>
            </a:pPr>
            <a:r>
              <a:rPr lang="en-US" sz="2000" i="1" dirty="0">
                <a:solidFill>
                  <a:schemeClr val="tx1">
                    <a:lumMod val="65000"/>
                    <a:lumOff val="35000"/>
                  </a:schemeClr>
                </a:solidFill>
              </a:rPr>
              <a:t>Efficiency must be married with demand management, conservation, procurement, and the potential for renewable energy.  Overarching all this must be sound financial ideas that serve the greatest good of the client. Period!</a:t>
            </a:r>
          </a:p>
        </p:txBody>
      </p:sp>
      <p:pic>
        <p:nvPicPr>
          <p:cNvPr id="5" name="Picture 4"/>
          <p:cNvPicPr>
            <a:picLocks noChangeAspect="1"/>
          </p:cNvPicPr>
          <p:nvPr/>
        </p:nvPicPr>
        <p:blipFill>
          <a:blip r:embed="rId3"/>
          <a:stretch>
            <a:fillRect/>
          </a:stretch>
        </p:blipFill>
        <p:spPr>
          <a:xfrm>
            <a:off x="7286968" y="1614757"/>
            <a:ext cx="2250228" cy="1814242"/>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4"/>
          <a:srcRect t="4306" b="24932"/>
          <a:stretch/>
        </p:blipFill>
        <p:spPr>
          <a:xfrm>
            <a:off x="4763470" y="3827233"/>
            <a:ext cx="2466630" cy="209463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5"/>
          <a:srcRect l="14119"/>
          <a:stretch/>
        </p:blipFill>
        <p:spPr>
          <a:xfrm>
            <a:off x="9697604" y="1656113"/>
            <a:ext cx="2320936" cy="1772886"/>
          </a:xfrm>
          <a:prstGeom prst="rect">
            <a:avLst/>
          </a:prstGeom>
          <a:ln>
            <a:noFill/>
          </a:ln>
          <a:effectLst>
            <a:outerShdw blurRad="190500" algn="tl" rotWithShape="0">
              <a:srgbClr val="000000">
                <a:alpha val="70000"/>
              </a:srgbClr>
            </a:outerShdw>
          </a:effectLst>
        </p:spPr>
      </p:pic>
      <p:sp>
        <p:nvSpPr>
          <p:cNvPr id="10" name="Content Placeholder 2">
            <a:extLst>
              <a:ext uri="{FF2B5EF4-FFF2-40B4-BE49-F238E27FC236}">
                <a16:creationId xmlns:a16="http://schemas.microsoft.com/office/drawing/2014/main" id="{328619D5-4ABE-45A9-B226-F1BFB5C37979}"/>
              </a:ext>
            </a:extLst>
          </p:cNvPr>
          <p:cNvSpPr txBox="1">
            <a:spLocks/>
          </p:cNvSpPr>
          <p:nvPr/>
        </p:nvSpPr>
        <p:spPr>
          <a:xfrm>
            <a:off x="173460" y="1503466"/>
            <a:ext cx="8045694" cy="44783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solidFill>
                  <a:schemeClr val="tx1">
                    <a:lumMod val="65000"/>
                    <a:lumOff val="35000"/>
                  </a:schemeClr>
                </a:solidFill>
              </a:rPr>
              <a:t>Efficiency is a complex organism</a:t>
            </a:r>
          </a:p>
          <a:p>
            <a:pPr lvl="1"/>
            <a:endParaRPr lang="en-US" dirty="0"/>
          </a:p>
        </p:txBody>
      </p:sp>
      <p:pic>
        <p:nvPicPr>
          <p:cNvPr id="9" name="Picture 8">
            <a:extLst>
              <a:ext uri="{FF2B5EF4-FFF2-40B4-BE49-F238E27FC236}">
                <a16:creationId xmlns:a16="http://schemas.microsoft.com/office/drawing/2014/main" id="{FAAE37DD-A4FA-4009-AE5D-79A6B5DCF8AE}"/>
              </a:ext>
            </a:extLst>
          </p:cNvPr>
          <p:cNvPicPr>
            <a:picLocks noChangeAspect="1"/>
          </p:cNvPicPr>
          <p:nvPr/>
        </p:nvPicPr>
        <p:blipFill>
          <a:blip r:embed="rId6"/>
          <a:stretch>
            <a:fillRect/>
          </a:stretch>
        </p:blipFill>
        <p:spPr>
          <a:xfrm>
            <a:off x="418799" y="4022803"/>
            <a:ext cx="4068739" cy="2272002"/>
          </a:xfrm>
          <a:prstGeom prst="rect">
            <a:avLst/>
          </a:prstGeom>
          <a:ln>
            <a:solidFill>
              <a:schemeClr val="tx1"/>
            </a:solidFill>
          </a:ln>
        </p:spPr>
      </p:pic>
      <p:sp>
        <p:nvSpPr>
          <p:cNvPr id="11" name="Content Placeholder 2">
            <a:extLst>
              <a:ext uri="{FF2B5EF4-FFF2-40B4-BE49-F238E27FC236}">
                <a16:creationId xmlns:a16="http://schemas.microsoft.com/office/drawing/2014/main" id="{C0DE5F59-2355-43C1-876A-E23B976B9CB5}"/>
              </a:ext>
            </a:extLst>
          </p:cNvPr>
          <p:cNvSpPr txBox="1">
            <a:spLocks/>
          </p:cNvSpPr>
          <p:nvPr/>
        </p:nvSpPr>
        <p:spPr>
          <a:xfrm>
            <a:off x="1030417" y="4108361"/>
            <a:ext cx="2612671" cy="6056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65000"/>
                    <a:lumOff val="35000"/>
                  </a:schemeClr>
                </a:solidFill>
              </a:rPr>
              <a:t>It’s about the details and understanding the tariff</a:t>
            </a:r>
          </a:p>
          <a:p>
            <a:pPr lvl="1"/>
            <a:endParaRPr lang="en-US" sz="2800" dirty="0"/>
          </a:p>
        </p:txBody>
      </p:sp>
      <p:pic>
        <p:nvPicPr>
          <p:cNvPr id="12" name="Picture 11">
            <a:extLst>
              <a:ext uri="{FF2B5EF4-FFF2-40B4-BE49-F238E27FC236}">
                <a16:creationId xmlns:a16="http://schemas.microsoft.com/office/drawing/2014/main" id="{DFE5494A-ABAE-45C7-AC42-D6CDD17CD26B}"/>
              </a:ext>
            </a:extLst>
          </p:cNvPr>
          <p:cNvPicPr>
            <a:picLocks noChangeAspect="1"/>
          </p:cNvPicPr>
          <p:nvPr/>
        </p:nvPicPr>
        <p:blipFill>
          <a:blip r:embed="rId7"/>
          <a:stretch>
            <a:fillRect/>
          </a:stretch>
        </p:blipFill>
        <p:spPr>
          <a:xfrm>
            <a:off x="9697604" y="3796377"/>
            <a:ext cx="2394183" cy="2125493"/>
          </a:xfrm>
          <a:prstGeom prst="rect">
            <a:avLst/>
          </a:prstGeom>
        </p:spPr>
      </p:pic>
      <p:pic>
        <p:nvPicPr>
          <p:cNvPr id="13" name="Picture 12">
            <a:extLst>
              <a:ext uri="{FF2B5EF4-FFF2-40B4-BE49-F238E27FC236}">
                <a16:creationId xmlns:a16="http://schemas.microsoft.com/office/drawing/2014/main" id="{752E2F41-312A-4C23-B20F-BBFD8AD7F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3171" y="3796378"/>
            <a:ext cx="2250228" cy="2125493"/>
          </a:xfrm>
          <a:prstGeom prst="rect">
            <a:avLst/>
          </a:prstGeom>
        </p:spPr>
      </p:pic>
    </p:spTree>
    <p:extLst>
      <p:ext uri="{BB962C8B-B14F-4D97-AF65-F5344CB8AC3E}">
        <p14:creationId xmlns:p14="http://schemas.microsoft.com/office/powerpoint/2010/main" val="192283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Facility Benchmarking - After</a:t>
            </a:r>
          </a:p>
        </p:txBody>
      </p:sp>
      <p:graphicFrame>
        <p:nvGraphicFramePr>
          <p:cNvPr id="4" name="Content Placeholder 3"/>
          <p:cNvGraphicFramePr>
            <a:graphicFrameLocks noGrp="1"/>
          </p:cNvGraphicFramePr>
          <p:nvPr>
            <p:ph idx="1"/>
            <p:extLst/>
          </p:nvPr>
        </p:nvGraphicFramePr>
        <p:xfrm>
          <a:off x="741943" y="1616332"/>
          <a:ext cx="6160819" cy="1484390"/>
        </p:xfrm>
        <a:graphic>
          <a:graphicData uri="http://schemas.openxmlformats.org/drawingml/2006/table">
            <a:tbl>
              <a:tblPr>
                <a:tableStyleId>{69C7853C-536D-4A76-A0AE-DD22124D55A5}</a:tableStyleId>
              </a:tblPr>
              <a:tblGrid>
                <a:gridCol w="2551606">
                  <a:extLst>
                    <a:ext uri="{9D8B030D-6E8A-4147-A177-3AD203B41FA5}">
                      <a16:colId xmlns:a16="http://schemas.microsoft.com/office/drawing/2014/main" val="20000"/>
                    </a:ext>
                  </a:extLst>
                </a:gridCol>
                <a:gridCol w="817562">
                  <a:extLst>
                    <a:ext uri="{9D8B030D-6E8A-4147-A177-3AD203B41FA5}">
                      <a16:colId xmlns:a16="http://schemas.microsoft.com/office/drawing/2014/main" val="20001"/>
                    </a:ext>
                  </a:extLst>
                </a:gridCol>
                <a:gridCol w="517753">
                  <a:extLst>
                    <a:ext uri="{9D8B030D-6E8A-4147-A177-3AD203B41FA5}">
                      <a16:colId xmlns:a16="http://schemas.microsoft.com/office/drawing/2014/main" val="20002"/>
                    </a:ext>
                  </a:extLst>
                </a:gridCol>
                <a:gridCol w="714375">
                  <a:extLst>
                    <a:ext uri="{9D8B030D-6E8A-4147-A177-3AD203B41FA5}">
                      <a16:colId xmlns:a16="http://schemas.microsoft.com/office/drawing/2014/main" val="20003"/>
                    </a:ext>
                  </a:extLst>
                </a:gridCol>
                <a:gridCol w="506033">
                  <a:extLst>
                    <a:ext uri="{9D8B030D-6E8A-4147-A177-3AD203B41FA5}">
                      <a16:colId xmlns:a16="http://schemas.microsoft.com/office/drawing/2014/main" val="20004"/>
                    </a:ext>
                  </a:extLst>
                </a:gridCol>
                <a:gridCol w="1053490">
                  <a:extLst>
                    <a:ext uri="{9D8B030D-6E8A-4147-A177-3AD203B41FA5}">
                      <a16:colId xmlns:a16="http://schemas.microsoft.com/office/drawing/2014/main" val="20005"/>
                    </a:ext>
                  </a:extLst>
                </a:gridCol>
              </a:tblGrid>
              <a:tr h="190500">
                <a:tc>
                  <a:txBody>
                    <a:bodyPr/>
                    <a:lstStyle/>
                    <a:p>
                      <a:pPr algn="l"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solidFill>
                            <a:schemeClr val="bg1"/>
                          </a:solidFill>
                          <a:effectLst/>
                          <a:latin typeface="+mj-lt"/>
                        </a:rPr>
                        <a:t>Existing</a:t>
                      </a:r>
                      <a:endParaRPr lang="en-US" sz="1600" b="1" i="0" u="none" strike="noStrike" dirty="0">
                        <a:solidFill>
                          <a:schemeClr val="bg1"/>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rgbClr val="2B2B58"/>
                    </a:solidFill>
                  </a:tcPr>
                </a:tc>
                <a:tc>
                  <a:txBody>
                    <a:bodyPr/>
                    <a:lstStyle/>
                    <a:p>
                      <a:pPr algn="ctr" fontAlgn="b"/>
                      <a:endParaRPr lang="en-US" sz="1600" b="1" i="0" u="none" strike="noStrike" dirty="0">
                        <a:solidFill>
                          <a:schemeClr val="bg1"/>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solidFill>
                            <a:schemeClr val="bg1"/>
                          </a:solidFill>
                          <a:effectLst/>
                          <a:latin typeface="+mj-lt"/>
                        </a:rPr>
                        <a:t>Savings</a:t>
                      </a:r>
                      <a:endParaRPr lang="en-US" sz="1600" b="1" i="0" u="none" strike="noStrike" dirty="0">
                        <a:solidFill>
                          <a:schemeClr val="bg1"/>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rgbClr val="2B2B58"/>
                    </a:solidFill>
                  </a:tcPr>
                </a:tc>
                <a:tc>
                  <a:txBody>
                    <a:bodyPr/>
                    <a:lstStyle/>
                    <a:p>
                      <a:pPr algn="ctr" fontAlgn="b"/>
                      <a:endParaRPr lang="en-US" sz="1600" b="1" i="0" u="none" strike="noStrike" dirty="0">
                        <a:solidFill>
                          <a:schemeClr val="bg1"/>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solidFill>
                            <a:schemeClr val="bg1"/>
                          </a:solidFill>
                          <a:effectLst/>
                          <a:latin typeface="+mj-lt"/>
                        </a:rPr>
                        <a:t>Proposed</a:t>
                      </a:r>
                      <a:endParaRPr lang="en-US" sz="1600" b="1" i="0" u="none" strike="noStrike" dirty="0">
                        <a:solidFill>
                          <a:schemeClr val="bg1"/>
                        </a:solidFill>
                        <a:effectLst/>
                        <a:latin typeface="+mj-lt"/>
                      </a:endParaRPr>
                    </a:p>
                  </a:txBody>
                  <a:tcPr marL="0" marR="0" marT="0" marB="0" anchor="b">
                    <a:lnL w="6350" cap="flat" cmpd="sng" algn="ctr">
                      <a:noFill/>
                      <a:prstDash val="solid"/>
                      <a:miter lim="800000"/>
                    </a:lnL>
                    <a:solidFill>
                      <a:srgbClr val="2B2B58"/>
                    </a:solidFill>
                  </a:tcPr>
                </a:tc>
                <a:extLst>
                  <a:ext uri="{0D108BD9-81ED-4DB2-BD59-A6C34878D82A}">
                    <a16:rowId xmlns:a16="http://schemas.microsoft.com/office/drawing/2014/main" val="10000"/>
                  </a:ext>
                </a:extLst>
              </a:tr>
              <a:tr h="248110">
                <a:tc>
                  <a:txBody>
                    <a:bodyPr/>
                    <a:lstStyle/>
                    <a:p>
                      <a:pPr algn="ctr" fontAlgn="b"/>
                      <a:r>
                        <a:rPr lang="en-US" sz="1600" u="none" strike="noStrike" dirty="0">
                          <a:solidFill>
                            <a:schemeClr val="bg1"/>
                          </a:solidFill>
                          <a:effectLst/>
                          <a:latin typeface="+mj-lt"/>
                        </a:rPr>
                        <a:t>Annual Electric Costs ($)</a:t>
                      </a:r>
                      <a:endParaRPr lang="en-US" sz="1600" b="1" i="0" u="none" strike="noStrike" dirty="0">
                        <a:solidFill>
                          <a:schemeClr val="bg1"/>
                        </a:solidFill>
                        <a:effectLst/>
                        <a:latin typeface="+mj-lt"/>
                      </a:endParaRPr>
                    </a:p>
                  </a:txBody>
                  <a:tcPr marL="0" marR="0" marT="0" marB="0" anchor="b">
                    <a:lnT w="6350" cap="flat" cmpd="sng" algn="ctr">
                      <a:noFill/>
                      <a:prstDash val="solid"/>
                      <a:miter lim="800000"/>
                    </a:lnT>
                    <a:solidFill>
                      <a:srgbClr val="2B2B58"/>
                    </a:solidFill>
                  </a:tcPr>
                </a:tc>
                <a:tc>
                  <a:txBody>
                    <a:bodyPr/>
                    <a:lstStyle/>
                    <a:p>
                      <a:pPr algn="ctr" fontAlgn="b"/>
                      <a:r>
                        <a:rPr lang="en-US" sz="1600" u="none" strike="noStrike" dirty="0">
                          <a:effectLst/>
                          <a:latin typeface="+mj-lt"/>
                        </a:rPr>
                        <a:t>$166,000</a:t>
                      </a:r>
                      <a:endParaRPr lang="en-US" sz="1600" b="0" i="0" u="none" strike="noStrike" dirty="0">
                        <a:solidFill>
                          <a:srgbClr val="000000"/>
                        </a:solidFill>
                        <a:effectLst/>
                        <a:latin typeface="+mj-lt"/>
                      </a:endParaRPr>
                    </a:p>
                  </a:txBody>
                  <a:tcPr marL="0" marR="0" marT="0" marB="0" anchor="b">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$57,000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$109,000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solidFill>
                      <a:schemeClr val="bg1">
                        <a:lumMod val="85000"/>
                      </a:schemeClr>
                    </a:solidFill>
                  </a:tcPr>
                </a:tc>
                <a:extLst>
                  <a:ext uri="{0D108BD9-81ED-4DB2-BD59-A6C34878D82A}">
                    <a16:rowId xmlns:a16="http://schemas.microsoft.com/office/drawing/2014/main" val="10001"/>
                  </a:ext>
                </a:extLst>
              </a:tr>
              <a:tr h="248110">
                <a:tc>
                  <a:txBody>
                    <a:bodyPr/>
                    <a:lstStyle/>
                    <a:p>
                      <a:pPr algn="ctr" fontAlgn="b"/>
                      <a:r>
                        <a:rPr lang="en-US" sz="1600" u="none" strike="noStrike" dirty="0">
                          <a:solidFill>
                            <a:schemeClr val="bg1"/>
                          </a:solidFill>
                          <a:effectLst/>
                          <a:latin typeface="+mj-lt"/>
                        </a:rPr>
                        <a:t>Annual Natural Gas Costs ($)</a:t>
                      </a:r>
                      <a:endParaRPr lang="en-US" sz="1600" b="1" i="0" u="none" strike="noStrike" dirty="0">
                        <a:solidFill>
                          <a:schemeClr val="bg1"/>
                        </a:solidFill>
                        <a:effectLst/>
                        <a:latin typeface="+mj-lt"/>
                      </a:endParaRPr>
                    </a:p>
                  </a:txBody>
                  <a:tcPr marL="0" marR="0" marT="0" marB="0" anchor="b">
                    <a:solidFill>
                      <a:srgbClr val="2B2B58"/>
                    </a:solidFill>
                  </a:tcPr>
                </a:tc>
                <a:tc>
                  <a:txBody>
                    <a:bodyPr/>
                    <a:lstStyle/>
                    <a:p>
                      <a:pPr algn="ctr" fontAlgn="b"/>
                      <a:r>
                        <a:rPr lang="en-US" sz="1600" u="none" strike="noStrike" dirty="0">
                          <a:effectLst/>
                          <a:latin typeface="+mj-lt"/>
                        </a:rPr>
                        <a:t>$89,000</a:t>
                      </a:r>
                      <a:endParaRPr lang="en-US" sz="1600" b="0" i="0" u="none" strike="noStrike" dirty="0">
                        <a:solidFill>
                          <a:srgbClr val="000000"/>
                        </a:solidFill>
                        <a:effectLst/>
                        <a:latin typeface="+mj-lt"/>
                      </a:endParaRPr>
                    </a:p>
                  </a:txBody>
                  <a:tcPr marL="0" marR="0" marT="0" marB="0" anchor="b">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$21,300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$67,700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solidFill>
                      <a:schemeClr val="bg1">
                        <a:lumMod val="85000"/>
                      </a:schemeClr>
                    </a:solidFill>
                  </a:tcPr>
                </a:tc>
                <a:extLst>
                  <a:ext uri="{0D108BD9-81ED-4DB2-BD59-A6C34878D82A}">
                    <a16:rowId xmlns:a16="http://schemas.microsoft.com/office/drawing/2014/main" val="10002"/>
                  </a:ext>
                </a:extLst>
              </a:tr>
              <a:tr h="248110">
                <a:tc>
                  <a:txBody>
                    <a:bodyPr/>
                    <a:lstStyle/>
                    <a:p>
                      <a:pPr algn="ctr" fontAlgn="b"/>
                      <a:r>
                        <a:rPr lang="en-US" sz="1600" u="none" strike="noStrike" dirty="0">
                          <a:solidFill>
                            <a:schemeClr val="bg1"/>
                          </a:solidFill>
                          <a:effectLst/>
                          <a:latin typeface="+mj-lt"/>
                        </a:rPr>
                        <a:t>Annual Energy Costs</a:t>
                      </a:r>
                      <a:r>
                        <a:rPr lang="en-US" sz="1600" u="none" strike="noStrike" baseline="0" dirty="0">
                          <a:solidFill>
                            <a:schemeClr val="bg1"/>
                          </a:solidFill>
                          <a:effectLst/>
                          <a:latin typeface="+mj-lt"/>
                        </a:rPr>
                        <a:t> ($)</a:t>
                      </a:r>
                      <a:endParaRPr lang="en-US" sz="1600" b="1" i="0" u="none" strike="noStrike" dirty="0">
                        <a:solidFill>
                          <a:schemeClr val="bg1"/>
                        </a:solidFill>
                        <a:effectLst/>
                        <a:latin typeface="+mj-lt"/>
                      </a:endParaRPr>
                    </a:p>
                  </a:txBody>
                  <a:tcPr marL="0" marR="0" marT="0" marB="0" anchor="b">
                    <a:solidFill>
                      <a:srgbClr val="2B2B58"/>
                    </a:solidFill>
                  </a:tcPr>
                </a:tc>
                <a:tc>
                  <a:txBody>
                    <a:bodyPr/>
                    <a:lstStyle/>
                    <a:p>
                      <a:pPr algn="ctr" fontAlgn="b"/>
                      <a:r>
                        <a:rPr lang="en-US" sz="1600" u="none" strike="noStrike" dirty="0">
                          <a:effectLst/>
                          <a:latin typeface="+mj-lt"/>
                        </a:rPr>
                        <a:t>$255,000</a:t>
                      </a:r>
                      <a:endParaRPr lang="en-US" sz="1600" b="0" i="0" u="none" strike="noStrike" dirty="0">
                        <a:solidFill>
                          <a:srgbClr val="000000"/>
                        </a:solidFill>
                        <a:effectLst/>
                        <a:latin typeface="+mj-lt"/>
                      </a:endParaRPr>
                    </a:p>
                  </a:txBody>
                  <a:tcPr marL="0" marR="0" marT="0" marB="0" anchor="b">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b="0" u="none" strike="noStrike" dirty="0">
                          <a:effectLst/>
                          <a:latin typeface="+mj-lt"/>
                        </a:rPr>
                        <a:t>$78,000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$177,000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solidFill>
                      <a:schemeClr val="bg1">
                        <a:lumMod val="85000"/>
                      </a:schemeClr>
                    </a:solidFill>
                  </a:tcPr>
                </a:tc>
                <a:extLst>
                  <a:ext uri="{0D108BD9-81ED-4DB2-BD59-A6C34878D82A}">
                    <a16:rowId xmlns:a16="http://schemas.microsoft.com/office/drawing/2014/main" val="10003"/>
                  </a:ext>
                </a:extLst>
              </a:tr>
              <a:tr h="248110">
                <a:tc>
                  <a:txBody>
                    <a:bodyPr/>
                    <a:lstStyle/>
                    <a:p>
                      <a:pPr algn="ctr" fontAlgn="b"/>
                      <a:r>
                        <a:rPr lang="en-US" sz="1600" u="none" strike="noStrike" dirty="0">
                          <a:solidFill>
                            <a:schemeClr val="bg1"/>
                          </a:solidFill>
                          <a:effectLst/>
                          <a:latin typeface="+mj-lt"/>
                        </a:rPr>
                        <a:t>Annual Energy Costs ($/</a:t>
                      </a:r>
                      <a:r>
                        <a:rPr lang="en-US" sz="1600" u="none" strike="noStrike" dirty="0" err="1">
                          <a:solidFill>
                            <a:schemeClr val="bg1"/>
                          </a:solidFill>
                          <a:effectLst/>
                          <a:latin typeface="+mj-lt"/>
                        </a:rPr>
                        <a:t>sq-ft</a:t>
                      </a:r>
                      <a:r>
                        <a:rPr lang="en-US" sz="1600" u="none" strike="noStrike" dirty="0">
                          <a:solidFill>
                            <a:schemeClr val="bg1"/>
                          </a:solidFill>
                          <a:effectLst/>
                          <a:latin typeface="+mj-lt"/>
                        </a:rPr>
                        <a:t>)</a:t>
                      </a:r>
                      <a:endParaRPr lang="en-US" sz="1600" b="1" i="0" u="none" strike="noStrike" dirty="0">
                        <a:solidFill>
                          <a:schemeClr val="bg1"/>
                        </a:solidFill>
                        <a:effectLst/>
                        <a:latin typeface="+mj-lt"/>
                      </a:endParaRPr>
                    </a:p>
                  </a:txBody>
                  <a:tcPr marL="0" marR="0" marT="0" marB="0" anchor="b">
                    <a:solidFill>
                      <a:srgbClr val="2B2B58"/>
                    </a:solidFill>
                  </a:tcPr>
                </a:tc>
                <a:tc>
                  <a:txBody>
                    <a:bodyPr/>
                    <a:lstStyle/>
                    <a:p>
                      <a:pPr algn="ctr" fontAlgn="b"/>
                      <a:r>
                        <a:rPr lang="en-US" sz="1600" u="none" strike="noStrike">
                          <a:effectLst/>
                          <a:latin typeface="+mj-lt"/>
                        </a:rPr>
                        <a:t>$1.30</a:t>
                      </a:r>
                      <a:endParaRPr lang="en-US" sz="1600" b="0" i="0" u="none" strike="noStrike">
                        <a:solidFill>
                          <a:srgbClr val="000000"/>
                        </a:solidFill>
                        <a:effectLst/>
                        <a:latin typeface="+mj-lt"/>
                      </a:endParaRPr>
                    </a:p>
                  </a:txBody>
                  <a:tcPr marL="0" marR="0" marT="0" marB="0" anchor="b">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$0.40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$0.90</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solidFill>
                      <a:schemeClr val="bg1">
                        <a:lumMod val="85000"/>
                      </a:schemeClr>
                    </a:solidFill>
                  </a:tcPr>
                </a:tc>
                <a:extLst>
                  <a:ext uri="{0D108BD9-81ED-4DB2-BD59-A6C34878D82A}">
                    <a16:rowId xmlns:a16="http://schemas.microsoft.com/office/drawing/2014/main" val="10004"/>
                  </a:ext>
                </a:extLst>
              </a:tr>
              <a:tr h="248110">
                <a:tc>
                  <a:txBody>
                    <a:bodyPr/>
                    <a:lstStyle/>
                    <a:p>
                      <a:pPr algn="ctr" fontAlgn="b"/>
                      <a:r>
                        <a:rPr lang="en-US" sz="1600" b="0" i="0" u="none" strike="noStrike" dirty="0">
                          <a:solidFill>
                            <a:schemeClr val="bg1"/>
                          </a:solidFill>
                          <a:effectLst/>
                          <a:latin typeface="+mj-lt"/>
                        </a:rPr>
                        <a:t>%</a:t>
                      </a:r>
                      <a:r>
                        <a:rPr lang="en-US" sz="1600" b="0" i="0" u="none" strike="noStrike" baseline="0" dirty="0">
                          <a:solidFill>
                            <a:schemeClr val="bg1"/>
                          </a:solidFill>
                          <a:effectLst/>
                          <a:latin typeface="+mj-lt"/>
                        </a:rPr>
                        <a:t> of Existing</a:t>
                      </a:r>
                      <a:endParaRPr lang="en-US" sz="1600" b="1" i="0" u="none" strike="noStrike" dirty="0">
                        <a:solidFill>
                          <a:schemeClr val="bg1"/>
                        </a:solidFill>
                        <a:effectLst/>
                        <a:latin typeface="+mj-lt"/>
                      </a:endParaRPr>
                    </a:p>
                  </a:txBody>
                  <a:tcPr marL="0" marR="0" marT="0" marB="0" anchor="b">
                    <a:solidFill>
                      <a:srgbClr val="2B2B58"/>
                    </a:solidFill>
                  </a:tcPr>
                </a:tc>
                <a:tc>
                  <a:txBody>
                    <a:bodyPr/>
                    <a:lstStyle/>
                    <a:p>
                      <a:pPr algn="ctr" fontAlgn="b"/>
                      <a:r>
                        <a:rPr lang="en-US" sz="1600" u="none" strike="noStrike" dirty="0">
                          <a:effectLst/>
                          <a:latin typeface="+mj-lt"/>
                        </a:rPr>
                        <a:t>--</a:t>
                      </a:r>
                      <a:endParaRPr lang="en-US" sz="1600" b="1" i="0" u="none" strike="noStrike" dirty="0">
                        <a:solidFill>
                          <a:srgbClr val="000000"/>
                        </a:solidFill>
                        <a:effectLst/>
                        <a:latin typeface="+mj-lt"/>
                      </a:endParaRPr>
                    </a:p>
                  </a:txBody>
                  <a:tcPr marL="0" marR="0" marT="0" marB="0" anchor="b">
                    <a:lnR w="6350" cap="flat" cmpd="sng" algn="ctr">
                      <a:noFill/>
                      <a:prstDash val="solid"/>
                      <a:miter lim="800000"/>
                    </a:lnR>
                    <a:solidFill>
                      <a:schemeClr val="bg1">
                        <a:lumMod val="85000"/>
                      </a:schemeClr>
                    </a:solidFill>
                  </a:tcPr>
                </a:tc>
                <a:tc>
                  <a:txBody>
                    <a:bodyPr/>
                    <a:lstStyle/>
                    <a:p>
                      <a:pPr algn="ctr" fontAlgn="b"/>
                      <a:endParaRPr lang="en-US" sz="1600" b="1"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31%</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solidFill>
                      <a:schemeClr val="bg1">
                        <a:lumMod val="85000"/>
                      </a:schemeClr>
                    </a:solidFill>
                  </a:tcPr>
                </a:tc>
                <a:tc>
                  <a:txBody>
                    <a:bodyPr/>
                    <a:lstStyle/>
                    <a:p>
                      <a:pPr algn="ctr" fontAlgn="b"/>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mj-lt"/>
                        </a:rPr>
                        <a:t>69%</a:t>
                      </a:r>
                      <a:endParaRPr lang="en-US" sz="1600" b="0" i="0" u="none" strike="noStrike" dirty="0">
                        <a:solidFill>
                          <a:srgbClr val="000000"/>
                        </a:solidFill>
                        <a:effectLst/>
                        <a:latin typeface="+mj-lt"/>
                      </a:endParaRPr>
                    </a:p>
                  </a:txBody>
                  <a:tcPr marL="0" marR="0" marT="0" marB="0" anchor="b">
                    <a:lnL w="6350" cap="flat" cmpd="sng" algn="ctr">
                      <a:noFill/>
                      <a:prstDash val="solid"/>
                      <a:miter lim="800000"/>
                    </a:lnL>
                    <a:solidFill>
                      <a:schemeClr val="bg1">
                        <a:lumMod val="85000"/>
                      </a:schemeClr>
                    </a:solidFill>
                  </a:tcPr>
                </a:tc>
                <a:extLst>
                  <a:ext uri="{0D108BD9-81ED-4DB2-BD59-A6C34878D82A}">
                    <a16:rowId xmlns:a16="http://schemas.microsoft.com/office/drawing/2014/main" val="10005"/>
                  </a:ext>
                </a:extLst>
              </a:tr>
            </a:tbl>
          </a:graphicData>
        </a:graphic>
      </p:graphicFrame>
      <p:sp>
        <p:nvSpPr>
          <p:cNvPr id="13" name="TextBox 12"/>
          <p:cNvSpPr txBox="1"/>
          <p:nvPr/>
        </p:nvSpPr>
        <p:spPr>
          <a:xfrm>
            <a:off x="7708218" y="2159638"/>
            <a:ext cx="4405732" cy="461665"/>
          </a:xfrm>
          <a:prstGeom prst="rect">
            <a:avLst/>
          </a:prstGeom>
          <a:noFill/>
        </p:spPr>
        <p:txBody>
          <a:bodyPr wrap="square" rtlCol="0">
            <a:spAutoFit/>
          </a:bodyPr>
          <a:lstStyle/>
          <a:p>
            <a:r>
              <a:rPr lang="en-US" sz="2400" dirty="0">
                <a:solidFill>
                  <a:srgbClr val="FF0000"/>
                </a:solidFill>
                <a:latin typeface="+mj-lt"/>
              </a:rPr>
              <a:t>31%  reduction in energy costs</a:t>
            </a:r>
          </a:p>
        </p:txBody>
      </p:sp>
      <p:sp>
        <p:nvSpPr>
          <p:cNvPr id="16" name="Rectangle 15"/>
          <p:cNvSpPr/>
          <p:nvPr/>
        </p:nvSpPr>
        <p:spPr>
          <a:xfrm>
            <a:off x="7708218" y="2043791"/>
            <a:ext cx="4002406" cy="693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08617" y="1614758"/>
            <a:ext cx="745971" cy="14875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8"/>
          <p:cNvSpPr/>
          <p:nvPr/>
        </p:nvSpPr>
        <p:spPr>
          <a:xfrm>
            <a:off x="4150291" y="2326275"/>
            <a:ext cx="411994" cy="296562"/>
          </a:xfrm>
          <a:prstGeom prst="mathMinus">
            <a:avLst/>
          </a:prstGeom>
          <a:solidFill>
            <a:srgbClr val="2B2B58"/>
          </a:solidFill>
          <a:ln>
            <a:solidFill>
              <a:srgbClr val="2B2B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qual 9"/>
          <p:cNvSpPr/>
          <p:nvPr/>
        </p:nvSpPr>
        <p:spPr>
          <a:xfrm>
            <a:off x="5397352" y="2321332"/>
            <a:ext cx="455131" cy="301505"/>
          </a:xfrm>
          <a:prstGeom prst="mathEqual">
            <a:avLst/>
          </a:prstGeom>
          <a:solidFill>
            <a:srgbClr val="2B2B58"/>
          </a:solidFill>
          <a:ln>
            <a:solidFill>
              <a:srgbClr val="2B2B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2"/>
          <a:stretch>
            <a:fillRect/>
          </a:stretch>
        </p:blipFill>
        <p:spPr>
          <a:xfrm>
            <a:off x="6646459" y="3507357"/>
            <a:ext cx="3795902" cy="3188558"/>
          </a:xfrm>
          <a:prstGeom prst="rect">
            <a:avLst/>
          </a:prstGeom>
        </p:spPr>
      </p:pic>
      <p:pic>
        <p:nvPicPr>
          <p:cNvPr id="12" name="Picture 11"/>
          <p:cNvPicPr>
            <a:picLocks noChangeAspect="1"/>
          </p:cNvPicPr>
          <p:nvPr/>
        </p:nvPicPr>
        <p:blipFill>
          <a:blip r:embed="rId3"/>
          <a:stretch>
            <a:fillRect/>
          </a:stretch>
        </p:blipFill>
        <p:spPr>
          <a:xfrm>
            <a:off x="1769333" y="3507357"/>
            <a:ext cx="3555927" cy="3194716"/>
          </a:xfrm>
          <a:prstGeom prst="rect">
            <a:avLst/>
          </a:prstGeom>
        </p:spPr>
      </p:pic>
    </p:spTree>
    <p:extLst>
      <p:ext uri="{BB962C8B-B14F-4D97-AF65-F5344CB8AC3E}">
        <p14:creationId xmlns:p14="http://schemas.microsoft.com/office/powerpoint/2010/main" val="389403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CED5-3B84-4228-A646-7762F2DB6688}"/>
              </a:ext>
            </a:extLst>
          </p:cNvPr>
          <p:cNvSpPr>
            <a:spLocks noGrp="1"/>
          </p:cNvSpPr>
          <p:nvPr>
            <p:ph type="title"/>
          </p:nvPr>
        </p:nvSpPr>
        <p:spPr/>
        <p:txBody>
          <a:bodyPr/>
          <a:lstStyle/>
          <a:p>
            <a:r>
              <a:rPr lang="en-US" dirty="0"/>
              <a:t>Goddard College-- Plainfield, VT</a:t>
            </a:r>
          </a:p>
        </p:txBody>
      </p:sp>
      <p:pic>
        <p:nvPicPr>
          <p:cNvPr id="4" name="Content Placeholder 3">
            <a:extLst>
              <a:ext uri="{FF2B5EF4-FFF2-40B4-BE49-F238E27FC236}">
                <a16:creationId xmlns:a16="http://schemas.microsoft.com/office/drawing/2014/main" id="{234BFEAA-3F0F-4927-9E79-914F544849BA}"/>
              </a:ext>
            </a:extLst>
          </p:cNvPr>
          <p:cNvPicPr>
            <a:picLocks noGrp="1" noChangeAspect="1"/>
          </p:cNvPicPr>
          <p:nvPr>
            <p:ph idx="1"/>
          </p:nvPr>
        </p:nvPicPr>
        <p:blipFill>
          <a:blip r:embed="rId2"/>
          <a:stretch>
            <a:fillRect/>
          </a:stretch>
        </p:blipFill>
        <p:spPr>
          <a:xfrm rot="16200000">
            <a:off x="7441343" y="2209597"/>
            <a:ext cx="5214530" cy="3607484"/>
          </a:xfrm>
          <a:prstGeom prst="rect">
            <a:avLst/>
          </a:prstGeom>
        </p:spPr>
      </p:pic>
      <p:pic>
        <p:nvPicPr>
          <p:cNvPr id="5" name="Picture 4">
            <a:extLst>
              <a:ext uri="{FF2B5EF4-FFF2-40B4-BE49-F238E27FC236}">
                <a16:creationId xmlns:a16="http://schemas.microsoft.com/office/drawing/2014/main" id="{F6125381-BFBC-49A5-AD44-542BFEDEB6CA}"/>
              </a:ext>
            </a:extLst>
          </p:cNvPr>
          <p:cNvPicPr>
            <a:picLocks noChangeAspect="1"/>
          </p:cNvPicPr>
          <p:nvPr/>
        </p:nvPicPr>
        <p:blipFill>
          <a:blip r:embed="rId3"/>
          <a:stretch>
            <a:fillRect/>
          </a:stretch>
        </p:blipFill>
        <p:spPr>
          <a:xfrm>
            <a:off x="323850" y="3429000"/>
            <a:ext cx="4715669" cy="3397866"/>
          </a:xfrm>
          <a:prstGeom prst="rect">
            <a:avLst/>
          </a:prstGeom>
        </p:spPr>
      </p:pic>
      <p:pic>
        <p:nvPicPr>
          <p:cNvPr id="6" name="Picture 5">
            <a:extLst>
              <a:ext uri="{FF2B5EF4-FFF2-40B4-BE49-F238E27FC236}">
                <a16:creationId xmlns:a16="http://schemas.microsoft.com/office/drawing/2014/main" id="{0DF24E40-94CC-4002-ACE2-D069EF1361AE}"/>
              </a:ext>
            </a:extLst>
          </p:cNvPr>
          <p:cNvPicPr>
            <a:picLocks noChangeAspect="1"/>
          </p:cNvPicPr>
          <p:nvPr/>
        </p:nvPicPr>
        <p:blipFill>
          <a:blip r:embed="rId4"/>
          <a:stretch>
            <a:fillRect/>
          </a:stretch>
        </p:blipFill>
        <p:spPr>
          <a:xfrm>
            <a:off x="4755284" y="4812298"/>
            <a:ext cx="3773817" cy="1927178"/>
          </a:xfrm>
          <a:prstGeom prst="rect">
            <a:avLst/>
          </a:prstGeom>
        </p:spPr>
      </p:pic>
      <p:pic>
        <p:nvPicPr>
          <p:cNvPr id="7" name="Picture 6">
            <a:extLst>
              <a:ext uri="{FF2B5EF4-FFF2-40B4-BE49-F238E27FC236}">
                <a16:creationId xmlns:a16="http://schemas.microsoft.com/office/drawing/2014/main" id="{B542CEB7-8925-4C81-BE42-A2447979B9D4}"/>
              </a:ext>
            </a:extLst>
          </p:cNvPr>
          <p:cNvPicPr>
            <a:picLocks noChangeAspect="1"/>
          </p:cNvPicPr>
          <p:nvPr/>
        </p:nvPicPr>
        <p:blipFill>
          <a:blip r:embed="rId5"/>
          <a:stretch>
            <a:fillRect/>
          </a:stretch>
        </p:blipFill>
        <p:spPr>
          <a:xfrm>
            <a:off x="-1" y="1407946"/>
            <a:ext cx="6260221" cy="2231366"/>
          </a:xfrm>
          <a:prstGeom prst="rect">
            <a:avLst/>
          </a:prstGeom>
        </p:spPr>
      </p:pic>
      <p:pic>
        <p:nvPicPr>
          <p:cNvPr id="8" name="Picture 7">
            <a:extLst>
              <a:ext uri="{FF2B5EF4-FFF2-40B4-BE49-F238E27FC236}">
                <a16:creationId xmlns:a16="http://schemas.microsoft.com/office/drawing/2014/main" id="{8150C24D-5C26-494C-819D-D1AC5D484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4734" y="2086159"/>
            <a:ext cx="1940435" cy="1927179"/>
          </a:xfrm>
          <a:prstGeom prst="rect">
            <a:avLst/>
          </a:prstGeom>
          <a:solidFill>
            <a:schemeClr val="bg1">
              <a:lumMod val="85000"/>
            </a:schemeClr>
          </a:solidFill>
        </p:spPr>
      </p:pic>
    </p:spTree>
    <p:extLst>
      <p:ext uri="{BB962C8B-B14F-4D97-AF65-F5344CB8AC3E}">
        <p14:creationId xmlns:p14="http://schemas.microsoft.com/office/powerpoint/2010/main" val="278038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32D25-B2CC-43E9-B0C4-0B0BFA454969}"/>
              </a:ext>
            </a:extLst>
          </p:cNvPr>
          <p:cNvPicPr>
            <a:picLocks noChangeAspect="1"/>
          </p:cNvPicPr>
          <p:nvPr/>
        </p:nvPicPr>
        <p:blipFill>
          <a:blip r:embed="rId2"/>
          <a:stretch>
            <a:fillRect/>
          </a:stretch>
        </p:blipFill>
        <p:spPr>
          <a:xfrm>
            <a:off x="310772" y="1373566"/>
            <a:ext cx="9800637" cy="4487737"/>
          </a:xfrm>
          <a:prstGeom prst="rect">
            <a:avLst/>
          </a:prstGeom>
        </p:spPr>
      </p:pic>
      <p:sp>
        <p:nvSpPr>
          <p:cNvPr id="2" name="Title 1">
            <a:extLst>
              <a:ext uri="{FF2B5EF4-FFF2-40B4-BE49-F238E27FC236}">
                <a16:creationId xmlns:a16="http://schemas.microsoft.com/office/drawing/2014/main" id="{121EE2A5-6F00-4E4F-96C6-FCF464C90AF9}"/>
              </a:ext>
            </a:extLst>
          </p:cNvPr>
          <p:cNvSpPr>
            <a:spLocks noGrp="1"/>
          </p:cNvSpPr>
          <p:nvPr>
            <p:ph type="title"/>
          </p:nvPr>
        </p:nvSpPr>
        <p:spPr>
          <a:xfrm>
            <a:off x="1535800" y="237396"/>
            <a:ext cx="8961512" cy="969153"/>
          </a:xfrm>
        </p:spPr>
        <p:txBody>
          <a:bodyPr>
            <a:normAutofit fontScale="90000"/>
          </a:bodyPr>
          <a:lstStyle/>
          <a:p>
            <a:r>
              <a:rPr lang="en-US" dirty="0"/>
              <a:t>Goddard College – LCA &amp; Funding Scenarios</a:t>
            </a:r>
          </a:p>
        </p:txBody>
      </p:sp>
      <p:pic>
        <p:nvPicPr>
          <p:cNvPr id="3" name="Picture 2">
            <a:extLst>
              <a:ext uri="{FF2B5EF4-FFF2-40B4-BE49-F238E27FC236}">
                <a16:creationId xmlns:a16="http://schemas.microsoft.com/office/drawing/2014/main" id="{3957B06E-383C-4A07-8DEA-AB8F2A2E13E5}"/>
              </a:ext>
            </a:extLst>
          </p:cNvPr>
          <p:cNvPicPr>
            <a:picLocks noChangeAspect="1"/>
          </p:cNvPicPr>
          <p:nvPr/>
        </p:nvPicPr>
        <p:blipFill>
          <a:blip r:embed="rId3"/>
          <a:stretch>
            <a:fillRect/>
          </a:stretch>
        </p:blipFill>
        <p:spPr>
          <a:xfrm>
            <a:off x="1066420" y="5660305"/>
            <a:ext cx="4201618" cy="1360628"/>
          </a:xfrm>
          <a:prstGeom prst="rect">
            <a:avLst/>
          </a:prstGeom>
        </p:spPr>
      </p:pic>
    </p:spTree>
    <p:extLst>
      <p:ext uri="{BB962C8B-B14F-4D97-AF65-F5344CB8AC3E}">
        <p14:creationId xmlns:p14="http://schemas.microsoft.com/office/powerpoint/2010/main" val="2339088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F09A7DFFB3C94A86F5AB4F2A5CC273" ma:contentTypeVersion="6" ma:contentTypeDescription="Create a new document." ma:contentTypeScope="" ma:versionID="efa2b56e8628da2697a4ed0327898d51">
  <xsd:schema xmlns:xsd="http://www.w3.org/2001/XMLSchema" xmlns:xs="http://www.w3.org/2001/XMLSchema" xmlns:p="http://schemas.microsoft.com/office/2006/metadata/properties" xmlns:ns2="5f5ddddf-dff0-4ce3-a157-5217e7174cb6" targetNamespace="http://schemas.microsoft.com/office/2006/metadata/properties" ma:root="true" ma:fieldsID="f844d24f2640b33dc1d24f749629202b" ns2:_="">
    <xsd:import namespace="5f5ddddf-dff0-4ce3-a157-5217e7174c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ddddf-dff0-4ce3-a157-5217e7174cb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074AE8-D924-454B-8E1E-B8ADF76576A6}">
  <ds:schemaRefs>
    <ds:schemaRef ds:uri="http://purl.org/dc/elements/1.1/"/>
    <ds:schemaRef ds:uri="5f5ddddf-dff0-4ce3-a157-5217e7174cb6"/>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4D61703-E5E1-42A5-8AF8-FBC93953B022}">
  <ds:schemaRefs>
    <ds:schemaRef ds:uri="http://schemas.microsoft.com/sharepoint/v3/contenttype/forms"/>
  </ds:schemaRefs>
</ds:datastoreItem>
</file>

<file path=customXml/itemProps3.xml><?xml version="1.0" encoding="utf-8"?>
<ds:datastoreItem xmlns:ds="http://schemas.openxmlformats.org/officeDocument/2006/customXml" ds:itemID="{A2DDD11A-BC89-4910-B9D8-2CFF03A64D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5ddddf-dff0-4ce3-a157-5217e7174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9684</TotalTime>
  <Words>704</Words>
  <Application>Microsoft Office PowerPoint</Application>
  <PresentationFormat>Widescreen</PresentationFormat>
  <Paragraphs>124</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Franklin Gothic Book</vt:lpstr>
      <vt:lpstr>Franklin Gothic Medium</vt:lpstr>
      <vt:lpstr>inherit</vt:lpstr>
      <vt:lpstr>Lato</vt:lpstr>
      <vt:lpstr>Times New Roman</vt:lpstr>
      <vt:lpstr>Office Theme</vt:lpstr>
      <vt:lpstr>PowerPoint Presentation</vt:lpstr>
      <vt:lpstr>Sources of Information</vt:lpstr>
      <vt:lpstr>How are we involved</vt:lpstr>
      <vt:lpstr>Utility Rate Analysis &amp; Facility Review to start</vt:lpstr>
      <vt:lpstr>How We Holistically Serve Clients</vt:lpstr>
      <vt:lpstr>Energy Efficiency</vt:lpstr>
      <vt:lpstr>Facility Benchmarking - After</vt:lpstr>
      <vt:lpstr>Goddard College-- Plainfield, VT</vt:lpstr>
      <vt:lpstr>Goddard College – LCA &amp; Funding Scenarios</vt:lpstr>
      <vt:lpstr>Grafton County-North Haverhill, NH</vt:lpstr>
      <vt:lpstr>Grafton County—LCA &amp; Payback</vt:lpstr>
      <vt:lpstr>Financing Options</vt:lpstr>
      <vt:lpstr>PACE (Public Assessed Clean Energy)</vt:lpstr>
      <vt:lpstr>PACE Implementation</vt:lpstr>
      <vt:lpstr>National Pace Coverage</vt:lpstr>
      <vt:lpstr>Each state make up is different--WI</vt:lpstr>
      <vt:lpstr>MN summary</vt:lpstr>
      <vt:lpstr>MI summary</vt:lpstr>
      <vt:lpstr>Eligible Properties &amp; Improvements</vt:lpstr>
      <vt:lpstr>Specific Visual Example Projects</vt:lpstr>
      <vt:lpstr>WI Example Projects</vt:lpstr>
      <vt:lpstr>Nationwide Commercial Projects 3/14/18</vt:lpstr>
      <vt:lpstr>Types of projects nationally so far…..</vt:lpstr>
      <vt:lpstr>Specific distribution of facilities</vt:lpstr>
      <vt:lpstr>Regional Project Distribution</vt:lpstr>
      <vt:lpstr>Thanks for your attention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Verita Energy, LLC</dc:title>
  <dc:creator>Adam J. Laurent</dc:creator>
  <cp:lastModifiedBy>Tony Morice</cp:lastModifiedBy>
  <cp:revision>169</cp:revision>
  <dcterms:created xsi:type="dcterms:W3CDTF">2016-11-11T21:52:22Z</dcterms:created>
  <dcterms:modified xsi:type="dcterms:W3CDTF">2018-04-27T23:32:56Z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0x01010059F09A7DFFB3C94A86F5AB4F2A5CC273</vt:lpwstr>
  </property>
</Properties>
</file>