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683" r:id="rId5"/>
    <p:sldId id="688" r:id="rId6"/>
    <p:sldId id="724" r:id="rId7"/>
    <p:sldId id="701" r:id="rId8"/>
    <p:sldId id="691" r:id="rId9"/>
    <p:sldId id="692" r:id="rId10"/>
    <p:sldId id="693" r:id="rId11"/>
    <p:sldId id="695" r:id="rId12"/>
    <p:sldId id="696" r:id="rId13"/>
    <p:sldId id="697" r:id="rId14"/>
    <p:sldId id="698" r:id="rId15"/>
    <p:sldId id="699" r:id="rId16"/>
    <p:sldId id="702" r:id="rId17"/>
  </p:sldIdLst>
  <p:sldSz cx="12192000" cy="6858000"/>
  <p:notesSz cx="7010400" cy="9296400"/>
  <p:custShowLst>
    <p:custShow name="Custom Show 1" id="0">
      <p:sldLst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5"/>
        <p:sld r:id="rId16"/>
        <p:sld r:id="rId17"/>
      </p:sldLst>
    </p:custShow>
    <p:custShow name="Copy of Custom Show 1" id="1">
      <p:sldLst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5"/>
        <p:sld r:id="rId16"/>
        <p:sld r:id="rId1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04E33C-40E3-4845-8B97-E6A5928B1948}">
          <p14:sldIdLst>
            <p14:sldId id="683"/>
            <p14:sldId id="688"/>
            <p14:sldId id="724"/>
            <p14:sldId id="701"/>
            <p14:sldId id="691"/>
            <p14:sldId id="692"/>
            <p14:sldId id="693"/>
            <p14:sldId id="695"/>
            <p14:sldId id="696"/>
            <p14:sldId id="697"/>
            <p14:sldId id="698"/>
            <p14:sldId id="699"/>
            <p14:sldId id="7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Axelson" initials="NA" lastIdx="2" clrIdx="0"/>
  <p:cmAuthor id="1" name="Michael Ahern" initials="MA" lastIdx="5" clrIdx="1"/>
  <p:cmAuthor id="2" name="Jenae Batt" initials="JB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3F"/>
    <a:srgbClr val="EF9816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59" autoAdjust="0"/>
    <p:restoredTop sz="94434" autoAdjust="0"/>
  </p:normalViewPr>
  <p:slideViewPr>
    <p:cSldViewPr>
      <p:cViewPr varScale="1">
        <p:scale>
          <a:sx n="68" d="100"/>
          <a:sy n="68" d="100"/>
        </p:scale>
        <p:origin x="66" y="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8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F8AC0-D3B8-463D-9046-040927D20E81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9DBBFB-2AC0-4DFA-B85A-F7CB3C991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23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E22F10-9800-4F28-8549-42854A2CBF3D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17CD7B-776D-4472-B60C-5EA4B0E30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1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CD7B-776D-4472-B60C-5EA4B0E3060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70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2D050"/>
              </a:buClr>
              <a:defRPr sz="2800"/>
            </a:lvl1pPr>
            <a:lvl2pPr>
              <a:buClr>
                <a:srgbClr val="92D050"/>
              </a:buClr>
              <a:defRPr/>
            </a:lvl2pPr>
            <a:lvl3pPr>
              <a:buClr>
                <a:srgbClr val="92D05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5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rgbClr val="92D050"/>
              </a:buClr>
              <a:defRPr sz="2800"/>
            </a:lvl1pPr>
            <a:lvl2pPr>
              <a:buClr>
                <a:srgbClr val="92D050"/>
              </a:buClr>
              <a:defRPr sz="2400"/>
            </a:lvl2pPr>
            <a:lvl3pPr>
              <a:buClr>
                <a:srgbClr val="92D050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buClr>
                <a:srgbClr val="92D050"/>
              </a:buClr>
              <a:defRPr sz="2800"/>
            </a:lvl1pPr>
            <a:lvl2pPr>
              <a:buClr>
                <a:srgbClr val="92D050"/>
              </a:buClr>
              <a:defRPr sz="2400"/>
            </a:lvl2pPr>
            <a:lvl3pPr>
              <a:buClr>
                <a:srgbClr val="92D050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2209801"/>
            <a:ext cx="5384800" cy="3916363"/>
          </a:xfrm>
        </p:spPr>
        <p:txBody>
          <a:bodyPr/>
          <a:lstStyle>
            <a:lvl1pPr>
              <a:buClr>
                <a:srgbClr val="92D050"/>
              </a:buClr>
              <a:defRPr sz="2800"/>
            </a:lvl1pPr>
            <a:lvl2pPr>
              <a:buClr>
                <a:srgbClr val="92D050"/>
              </a:buClr>
              <a:defRPr sz="2400"/>
            </a:lvl2pPr>
            <a:lvl3pPr>
              <a:buClr>
                <a:srgbClr val="92D050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1"/>
            <a:ext cx="5384800" cy="3916363"/>
          </a:xfrm>
        </p:spPr>
        <p:txBody>
          <a:bodyPr/>
          <a:lstStyle>
            <a:lvl1pPr>
              <a:buClr>
                <a:srgbClr val="92D050"/>
              </a:buClr>
              <a:defRPr sz="2800"/>
            </a:lvl1pPr>
            <a:lvl2pPr>
              <a:buClr>
                <a:srgbClr val="92D050"/>
              </a:buClr>
              <a:defRPr sz="2400"/>
            </a:lvl2pPr>
            <a:lvl3pPr>
              <a:buClr>
                <a:srgbClr val="92D050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arallelogram 6"/>
          <p:cNvSpPr/>
          <p:nvPr userDrawn="1"/>
        </p:nvSpPr>
        <p:spPr>
          <a:xfrm>
            <a:off x="0" y="6192010"/>
            <a:ext cx="12192000" cy="665990"/>
          </a:xfrm>
          <a:prstGeom prst="parallelogram">
            <a:avLst>
              <a:gd name="adj" fmla="val 10175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3860800" y="6428994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Ever-Green Energy          www.ever-greenenergy.com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rot="10800000">
            <a:off x="0" y="6192010"/>
            <a:ext cx="914400" cy="665990"/>
          </a:xfrm>
          <a:prstGeom prst="triangle">
            <a:avLst>
              <a:gd name="adj" fmla="val 100000"/>
            </a:avLst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Isosceles Triangle 11"/>
          <p:cNvSpPr/>
          <p:nvPr userDrawn="1"/>
        </p:nvSpPr>
        <p:spPr>
          <a:xfrm>
            <a:off x="11277600" y="6192010"/>
            <a:ext cx="914400" cy="665990"/>
          </a:xfrm>
          <a:prstGeom prst="triangle">
            <a:avLst>
              <a:gd name="adj" fmla="val 100000"/>
            </a:avLst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76" y="6355690"/>
            <a:ext cx="738024" cy="3499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Success with Biomass CHP in Saint Paul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Jeff Guillemette</a:t>
            </a:r>
          </a:p>
          <a:p>
            <a:pPr algn="l"/>
            <a:r>
              <a:rPr lang="en-US" dirty="0" smtClean="0"/>
              <a:t>Ever-Green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1000"/>
            <a:ext cx="729727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2250" y="762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5" r="1515"/>
          <a:stretch/>
        </p:blipFill>
        <p:spPr>
          <a:xfrm>
            <a:off x="4648200" y="1"/>
            <a:ext cx="5029200" cy="6060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09601" y="273050"/>
            <a:ext cx="3922714" cy="1162050"/>
          </a:xfrm>
        </p:spPr>
        <p:txBody>
          <a:bodyPr>
            <a:noAutofit/>
          </a:bodyPr>
          <a:lstStyle/>
          <a:p>
            <a:r>
              <a:rPr lang="en-US" sz="3200" dirty="0"/>
              <a:t>Emerald Ash Borer Status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1143001" y="1752600"/>
            <a:ext cx="3389314" cy="1993899"/>
          </a:xfrm>
        </p:spPr>
        <p:txBody>
          <a:bodyPr>
            <a:normAutofit/>
          </a:bodyPr>
          <a:lstStyle/>
          <a:p>
            <a:r>
              <a:rPr lang="en-US" sz="2400" dirty="0"/>
              <a:t>14 Counties currently under quarantine</a:t>
            </a:r>
          </a:p>
        </p:txBody>
      </p:sp>
    </p:spTree>
    <p:extLst>
      <p:ext uri="{BB962C8B-B14F-4D97-AF65-F5344CB8AC3E}">
        <p14:creationId xmlns:p14="http://schemas.microsoft.com/office/powerpoint/2010/main" val="25006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11201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St. Paul </a:t>
            </a:r>
            <a:r>
              <a:rPr lang="en-US" sz="4000" dirty="0" smtClean="0"/>
              <a:t>Cogeneration Combined </a:t>
            </a:r>
            <a:r>
              <a:rPr lang="en-US" sz="4000" dirty="0"/>
              <a:t>Heat &amp; Power</a:t>
            </a: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1981200" y="6400800"/>
            <a:ext cx="2438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District Energy St. Paul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24600" y="1734449"/>
            <a:ext cx="4038600" cy="337386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1500"/>
              </a:spcAft>
              <a:buClr>
                <a:srgbClr val="8CC63F"/>
              </a:buClr>
            </a:pPr>
            <a:r>
              <a:rPr lang="en-US" sz="3000" dirty="0">
                <a:solidFill>
                  <a:srgbClr val="000000"/>
                </a:solidFill>
              </a:rPr>
              <a:t>25 MW of electricity</a:t>
            </a:r>
          </a:p>
          <a:p>
            <a:pPr>
              <a:spcBef>
                <a:spcPct val="0"/>
              </a:spcBef>
              <a:spcAft>
                <a:spcPts val="1500"/>
              </a:spcAft>
              <a:buClr>
                <a:srgbClr val="8CC63F"/>
              </a:buClr>
            </a:pPr>
            <a:r>
              <a:rPr lang="en-US" sz="3000" dirty="0">
                <a:solidFill>
                  <a:srgbClr val="000000"/>
                </a:solidFill>
              </a:rPr>
              <a:t>Dual fueled – NG and renewable, clean, urban wood residue  </a:t>
            </a:r>
          </a:p>
          <a:p>
            <a:pPr>
              <a:spcBef>
                <a:spcPct val="0"/>
              </a:spcBef>
              <a:spcAft>
                <a:spcPts val="1500"/>
              </a:spcAft>
              <a:buClr>
                <a:srgbClr val="8CC63F"/>
              </a:buClr>
            </a:pPr>
            <a:r>
              <a:rPr lang="en-US" sz="3000" dirty="0">
                <a:solidFill>
                  <a:srgbClr val="000000"/>
                </a:solidFill>
              </a:rPr>
              <a:t>Greenhouse gas CO</a:t>
            </a:r>
            <a:r>
              <a:rPr lang="en-US" sz="3000" baseline="-25000" dirty="0">
                <a:solidFill>
                  <a:srgbClr val="000000"/>
                </a:solidFill>
              </a:rPr>
              <a:t>2</a:t>
            </a:r>
            <a:r>
              <a:rPr lang="en-US" sz="3000" dirty="0">
                <a:solidFill>
                  <a:srgbClr val="000000"/>
                </a:solidFill>
              </a:rPr>
              <a:t> reduced up to 280,000 tons per year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01" y="1600200"/>
            <a:ext cx="4059597" cy="364236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94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11252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Community Scale Heating and Cooling</a:t>
            </a:r>
            <a:endParaRPr lang="en-US" sz="4000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6629400" y="6400800"/>
            <a:ext cx="2438400" cy="228600"/>
          </a:xfrm>
          <a:prstGeom prst="rect">
            <a:avLst/>
          </a:prstGeo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www.districtenergy.com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1981200" y="6400800"/>
            <a:ext cx="2438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District Energy St. Paul</a:t>
            </a:r>
          </a:p>
        </p:txBody>
      </p:sp>
      <p:pic>
        <p:nvPicPr>
          <p:cNvPr id="8" name="Picture 4" descr="statecapit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6498" y="1457757"/>
            <a:ext cx="2982603" cy="4244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12874" y="1275485"/>
            <a:ext cx="5616526" cy="458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8CC63F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Underground network of pipes that aggregate building heating and cooling (thermal) loads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8CC63F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Aggregated thermal loads allows application of technologies and fuels not feasible for individual buildings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rgbClr val="8CC63F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Increases fuel flexibility, efficiency, rate stability, reliability &amp; reduces emissions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08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Thermal Storage</a:t>
            </a:r>
          </a:p>
        </p:txBody>
      </p:sp>
      <p:pic>
        <p:nvPicPr>
          <p:cNvPr id="14" name="Picture 13" descr="10thStPlant-for 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417638"/>
            <a:ext cx="4429661" cy="39029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026152" cy="4681728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Clr>
                <a:srgbClr val="8CC63F"/>
              </a:buClr>
            </a:pPr>
            <a:r>
              <a:rPr lang="en-US" sz="3000" dirty="0" smtClean="0">
                <a:solidFill>
                  <a:srgbClr val="000000"/>
                </a:solidFill>
              </a:rPr>
              <a:t>6.5 </a:t>
            </a:r>
            <a:r>
              <a:rPr lang="en-US" sz="3000" dirty="0">
                <a:solidFill>
                  <a:srgbClr val="000000"/>
                </a:solidFill>
              </a:rPr>
              <a:t>million gallons of storage capacity  </a:t>
            </a:r>
          </a:p>
          <a:p>
            <a:pPr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Clr>
                <a:srgbClr val="8CC63F"/>
              </a:buClr>
            </a:pPr>
            <a:r>
              <a:rPr lang="en-US" sz="3000" dirty="0">
                <a:solidFill>
                  <a:srgbClr val="000000"/>
                </a:solidFill>
              </a:rPr>
              <a:t>Chilled water storage  reduces peak-electric demand</a:t>
            </a:r>
          </a:p>
          <a:p>
            <a:pPr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Clr>
                <a:srgbClr val="8CC63F"/>
              </a:buClr>
            </a:pPr>
            <a:r>
              <a:rPr lang="en-US" sz="3000" dirty="0">
                <a:solidFill>
                  <a:srgbClr val="000000"/>
                </a:solidFill>
              </a:rPr>
              <a:t>Firm capacity for  weather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78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Heating and Cooling a City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8108"/>
          <a:stretch/>
        </p:blipFill>
        <p:spPr bwMode="auto">
          <a:xfrm>
            <a:off x="1745566" y="1268608"/>
            <a:ext cx="3129382" cy="15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1289946"/>
            <a:ext cx="5299971" cy="472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7" r="2219" b="12238"/>
          <a:stretch/>
        </p:blipFill>
        <p:spPr>
          <a:xfrm>
            <a:off x="1752600" y="4582960"/>
            <a:ext cx="3129382" cy="148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9" b="29984"/>
          <a:stretch/>
        </p:blipFill>
        <p:spPr>
          <a:xfrm>
            <a:off x="1752600" y="2904090"/>
            <a:ext cx="3143798" cy="14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elwin Prairie Area Summer Aft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980" y="4122628"/>
            <a:ext cx="2639917" cy="175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29"/>
            <a:ext cx="107442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Local Biomass Incorporation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085190" y="856129"/>
            <a:ext cx="5638800" cy="518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lnSpc>
                <a:spcPts val="312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defRPr/>
            </a:pPr>
            <a:r>
              <a:rPr lang="en-US" sz="2400" dirty="0"/>
              <a:t>Local wood collection helps cities and counties convert a waste wood problem to renewable energy</a:t>
            </a:r>
          </a:p>
          <a:p>
            <a:pPr>
              <a:lnSpc>
                <a:spcPts val="312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defRPr/>
            </a:pPr>
            <a:r>
              <a:rPr lang="en-US" sz="2400" b="1" dirty="0"/>
              <a:t>Sources</a:t>
            </a:r>
          </a:p>
          <a:p>
            <a:pPr marL="342900" indent="-342900">
              <a:lnSpc>
                <a:spcPts val="3120"/>
              </a:lnSpc>
              <a:spcBef>
                <a:spcPct val="20000"/>
              </a:spcBef>
              <a:spcAft>
                <a:spcPts val="600"/>
              </a:spcAft>
              <a:buClr>
                <a:srgbClr val="8CC63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Wood residuals from  manufacturing </a:t>
            </a:r>
          </a:p>
          <a:p>
            <a:pPr marL="285750" indent="-285750">
              <a:lnSpc>
                <a:spcPts val="3120"/>
              </a:lnSpc>
              <a:spcBef>
                <a:spcPct val="20000"/>
              </a:spcBef>
              <a:spcAft>
                <a:spcPts val="600"/>
              </a:spcAft>
              <a:buClr>
                <a:srgbClr val="8CC63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/>
              <a:t>Clean wood construction waste</a:t>
            </a:r>
          </a:p>
          <a:p>
            <a:pPr marL="285750" indent="-285750">
              <a:lnSpc>
                <a:spcPts val="3120"/>
              </a:lnSpc>
              <a:spcBef>
                <a:spcPct val="20000"/>
              </a:spcBef>
              <a:spcAft>
                <a:spcPts val="600"/>
              </a:spcAft>
              <a:buClr>
                <a:srgbClr val="8CC63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/>
              <a:t>Tree trimmings</a:t>
            </a:r>
          </a:p>
          <a:p>
            <a:pPr marL="285750" indent="-285750">
              <a:lnSpc>
                <a:spcPts val="3120"/>
              </a:lnSpc>
              <a:spcBef>
                <a:spcPct val="20000"/>
              </a:spcBef>
              <a:spcAft>
                <a:spcPts val="600"/>
              </a:spcAft>
              <a:buClr>
                <a:srgbClr val="8CC63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/>
              <a:t>Storm and disease damaged  trees</a:t>
            </a:r>
          </a:p>
          <a:p>
            <a:pPr marL="285750" indent="-285750">
              <a:lnSpc>
                <a:spcPts val="3120"/>
              </a:lnSpc>
              <a:spcBef>
                <a:spcPct val="20000"/>
              </a:spcBef>
              <a:spcAft>
                <a:spcPts val="600"/>
              </a:spcAft>
              <a:buClr>
                <a:srgbClr val="8CC63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/>
              <a:t>Trees removed as part of a timber management plan/restoration</a:t>
            </a:r>
          </a:p>
        </p:txBody>
      </p:sp>
      <p:pic>
        <p:nvPicPr>
          <p:cNvPr id="8" name="Picture 4" descr="IMG_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3118" y="2459686"/>
            <a:ext cx="241300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lipArt Placeholder 4" descr="Big Pi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1980" y="824026"/>
            <a:ext cx="2622551" cy="1738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9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Biomass Advantages:</a:t>
            </a:r>
          </a:p>
        </p:txBody>
      </p:sp>
      <p:pic>
        <p:nvPicPr>
          <p:cNvPr id="16" name="Picture 4" descr="IMG_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6000"/>
          </a:blip>
          <a:stretch>
            <a:fillRect/>
          </a:stretch>
        </p:blipFill>
        <p:spPr bwMode="auto">
          <a:xfrm>
            <a:off x="6705600" y="1676400"/>
            <a:ext cx="4876800" cy="3657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066800" y="1295400"/>
            <a:ext cx="5181600" cy="441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lnSpc>
                <a:spcPts val="2700"/>
              </a:lnSpc>
              <a:spcBef>
                <a:spcPct val="20000"/>
              </a:spcBef>
              <a:spcAft>
                <a:spcPts val="1100"/>
              </a:spcAft>
              <a:buClr>
                <a:srgbClr val="8CC63F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Large quantities in  MSP metro area</a:t>
            </a:r>
          </a:p>
          <a:p>
            <a:pPr marL="514350" indent="-514350">
              <a:lnSpc>
                <a:spcPts val="2700"/>
              </a:lnSpc>
              <a:spcBef>
                <a:spcPct val="20000"/>
              </a:spcBef>
              <a:spcAft>
                <a:spcPts val="1100"/>
              </a:spcAft>
              <a:buClr>
                <a:srgbClr val="8CC63F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Using for biofuel diverts clean wood waste from landfills</a:t>
            </a:r>
          </a:p>
          <a:p>
            <a:pPr marL="514350" indent="-514350">
              <a:lnSpc>
                <a:spcPts val="2700"/>
              </a:lnSpc>
              <a:spcBef>
                <a:spcPct val="20000"/>
              </a:spcBef>
              <a:spcAft>
                <a:spcPts val="1100"/>
              </a:spcAft>
              <a:buClr>
                <a:srgbClr val="8CC63F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Provides communities an economical way to dispose of wood waste</a:t>
            </a:r>
          </a:p>
          <a:p>
            <a:pPr marL="514350" indent="-514350">
              <a:lnSpc>
                <a:spcPts val="2700"/>
              </a:lnSpc>
              <a:spcBef>
                <a:spcPct val="0"/>
              </a:spcBef>
              <a:spcAft>
                <a:spcPts val="1800"/>
              </a:spcAft>
              <a:buClr>
                <a:srgbClr val="8CC63F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Stable fuel cost</a:t>
            </a:r>
          </a:p>
          <a:p>
            <a:pPr marL="514350" indent="-514350">
              <a:lnSpc>
                <a:spcPts val="2700"/>
              </a:lnSpc>
              <a:spcBef>
                <a:spcPct val="0"/>
              </a:spcBef>
              <a:spcAft>
                <a:spcPts val="1800"/>
              </a:spcAft>
              <a:buClr>
                <a:srgbClr val="8CC63F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Biofuel expenditures stay in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2709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equipacti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1" y="2942111"/>
            <a:ext cx="4008569" cy="31242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EWS_loading_pp.jpg"/>
          <p:cNvPicPr>
            <a:picLocks noChangeAspect="1"/>
          </p:cNvPicPr>
          <p:nvPr/>
        </p:nvPicPr>
        <p:blipFill rotWithShape="1">
          <a:blip r:embed="rId3" cstate="email"/>
          <a:srcRect t="6686"/>
          <a:stretch/>
        </p:blipFill>
        <p:spPr>
          <a:xfrm>
            <a:off x="6324601" y="1245477"/>
            <a:ext cx="4008569" cy="249370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6" descr="IMG_002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4049"/>
          <a:stretch/>
        </p:blipFill>
        <p:spPr bwMode="auto">
          <a:xfrm>
            <a:off x="1828800" y="1066801"/>
            <a:ext cx="4038600" cy="275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C:\Documents and Settings\Baspears\Desktop\DSC_00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8800" y="3429001"/>
            <a:ext cx="4038600" cy="267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Processing Wood Waste Into Biofuel</a:t>
            </a:r>
          </a:p>
        </p:txBody>
      </p:sp>
    </p:spTree>
    <p:extLst>
      <p:ext uri="{BB962C8B-B14F-4D97-AF65-F5344CB8AC3E}">
        <p14:creationId xmlns:p14="http://schemas.microsoft.com/office/powerpoint/2010/main" val="41708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89916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3897DC1B29654AB86402C09221EB79" ma:contentTypeVersion="1" ma:contentTypeDescription="Create a new document." ma:contentTypeScope="" ma:versionID="96f6c7bfbf62f7fc50e492ccd58254f4">
  <xsd:schema xmlns:xsd="http://www.w3.org/2001/XMLSchema" xmlns:xs="http://www.w3.org/2001/XMLSchema" xmlns:p="http://schemas.microsoft.com/office/2006/metadata/properties" xmlns:ns2="b86dc9ed-7bdc-49dc-a346-53fd0877310f" targetNamespace="http://schemas.microsoft.com/office/2006/metadata/properties" ma:root="true" ma:fieldsID="d2bb3e8b2d82cd279c4c323db9515312" ns2:_="">
    <xsd:import namespace="b86dc9ed-7bdc-49dc-a346-53fd0877310f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dc9ed-7bdc-49dc-a346-53fd0877310f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format="Dropdown" ma:internalName="Document_x0020_Type">
      <xsd:simpleType>
        <xsd:restriction base="dms:Choice">
          <xsd:enumeration value="Logo"/>
          <xsd:enumeration value="Letterhead"/>
          <xsd:enumeration value="Presentation"/>
          <xsd:enumeration value="Form"/>
          <xsd:enumeration value="Imag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b86dc9ed-7bdc-49dc-a346-53fd0877310f">Presentation</Document_x0020_Type>
  </documentManagement>
</p:properties>
</file>

<file path=customXml/itemProps1.xml><?xml version="1.0" encoding="utf-8"?>
<ds:datastoreItem xmlns:ds="http://schemas.openxmlformats.org/officeDocument/2006/customXml" ds:itemID="{03525F1D-D750-4B8C-BCDF-8412DC5E4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6dc9ed-7bdc-49dc-a346-53fd087731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988210-3B0F-4419-ADA9-C418C84166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8047E5-747C-4966-9461-4CD2E555B25F}">
  <ds:schemaRefs>
    <ds:schemaRef ds:uri="b86dc9ed-7bdc-49dc-a346-53fd0877310f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4502</TotalTime>
  <Words>221</Words>
  <Application>Microsoft Office PowerPoint</Application>
  <PresentationFormat>Widescreen</PresentationFormat>
  <Paragraphs>37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2</vt:i4>
      </vt:variant>
    </vt:vector>
  </HeadingPairs>
  <TitlesOfParts>
    <vt:vector size="18" baseType="lpstr">
      <vt:lpstr>Arial</vt:lpstr>
      <vt:lpstr>Calibri</vt:lpstr>
      <vt:lpstr>Office Theme</vt:lpstr>
      <vt:lpstr>Success with Biomass CHP in Saint Paul    </vt:lpstr>
      <vt:lpstr>St. Paul Cogeneration Combined Heat &amp; Power</vt:lpstr>
      <vt:lpstr>Community Scale Heating and Cooling</vt:lpstr>
      <vt:lpstr>Thermal Storage</vt:lpstr>
      <vt:lpstr>Heating and Cooling a City</vt:lpstr>
      <vt:lpstr>Local Biomass Incorporation </vt:lpstr>
      <vt:lpstr>Biomass Advantages:</vt:lpstr>
      <vt:lpstr>Processing Wood Waste Into Biofuel</vt:lpstr>
      <vt:lpstr>PowerPoint Presentation</vt:lpstr>
      <vt:lpstr>PowerPoint Presentation</vt:lpstr>
      <vt:lpstr>PowerPoint Presentation</vt:lpstr>
      <vt:lpstr>PowerPoint Presentation</vt:lpstr>
      <vt:lpstr>Emerald Ash Borer Status</vt:lpstr>
      <vt:lpstr>Custom Show 1</vt:lpstr>
      <vt:lpstr>Copy of Custom Show 1</vt:lpstr>
    </vt:vector>
  </TitlesOfParts>
  <Company>District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Ever-Green Energy Presentation Template</dc:title>
  <dc:creator>Nina Axelson</dc:creator>
  <cp:keywords>power point;Ever-Green Energy;template</cp:keywords>
  <cp:lastModifiedBy>Jeff Guillemette</cp:lastModifiedBy>
  <cp:revision>435</cp:revision>
  <cp:lastPrinted>2015-01-27T15:02:35Z</cp:lastPrinted>
  <dcterms:created xsi:type="dcterms:W3CDTF">2011-07-20T14:03:11Z</dcterms:created>
  <dcterms:modified xsi:type="dcterms:W3CDTF">2018-05-02T16:30:23Z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0x010100C73897DC1B29654AB86402C09221EB79</vt:lpwstr>
  </property>
</Properties>
</file>